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9" r:id="rId4"/>
    <p:sldId id="260" r:id="rId5"/>
    <p:sldId id="261" r:id="rId6"/>
    <p:sldId id="262" r:id="rId7"/>
    <p:sldId id="263" r:id="rId8"/>
    <p:sldId id="279"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22/12/1437</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22/12/1437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22/12/1437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22/12/1437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22/12/1437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22/12/1437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22/12/1437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22/12/1437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22/12/1437</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72650" y="2316282"/>
            <a:ext cx="8315356" cy="1991674"/>
          </a:xfrm>
        </p:spPr>
        <p:txBody>
          <a:bodyPr>
            <a:normAutofit fontScale="90000"/>
          </a:bodyPr>
          <a:lstStyle/>
          <a:p>
            <a:pPr algn="ctr"/>
            <a:r>
              <a:rPr lang="ar-IQ" dirty="0" smtClean="0">
                <a:solidFill>
                  <a:schemeClr val="tx1"/>
                </a:solidFill>
              </a:rPr>
              <a:t>أ</a:t>
            </a:r>
            <a:r>
              <a:rPr lang="ar-IQ" sz="8000" dirty="0" smtClean="0">
                <a:solidFill>
                  <a:schemeClr val="tx1"/>
                </a:solidFill>
              </a:rPr>
              <a:t>خلاقيات مهمة التدريس والتقاليد الجامعية </a:t>
            </a:r>
            <a:endParaRPr lang="ar-IQ" sz="8000" dirty="0">
              <a:solidFill>
                <a:schemeClr val="tx1"/>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500042"/>
            <a:ext cx="8572560" cy="1214446"/>
          </a:xfrm>
        </p:spPr>
        <p:txBody>
          <a:bodyPr>
            <a:normAutofit/>
          </a:bodyPr>
          <a:lstStyle/>
          <a:p>
            <a:r>
              <a:rPr lang="ar-IQ" sz="3200" dirty="0" smtClean="0">
                <a:solidFill>
                  <a:srgbClr val="FFFF00"/>
                </a:solidFill>
              </a:rPr>
              <a:t>بالنفع على أنفسهم ومجتمعهم وخاصة في هذا العصر الذي يتسم بالتقدم العلمي والتكنولوجي والثقافي والانفجار المعرفي الهائل وما يترتب على ذلك </a:t>
            </a:r>
            <a:endParaRPr lang="ar-IQ" sz="3200" dirty="0">
              <a:solidFill>
                <a:srgbClr val="FFFF00"/>
              </a:solidFill>
            </a:endParaRPr>
          </a:p>
        </p:txBody>
      </p:sp>
      <p:sp>
        <p:nvSpPr>
          <p:cNvPr id="3" name="عنوان فرعي 2"/>
          <p:cNvSpPr>
            <a:spLocks noGrp="1"/>
          </p:cNvSpPr>
          <p:nvPr>
            <p:ph type="subTitle" idx="1"/>
          </p:nvPr>
        </p:nvSpPr>
        <p:spPr>
          <a:xfrm>
            <a:off x="285720" y="1785926"/>
            <a:ext cx="8572560" cy="4714908"/>
          </a:xfrm>
        </p:spPr>
        <p:txBody>
          <a:bodyPr/>
          <a:lstStyle/>
          <a:p>
            <a:pPr algn="ctr"/>
            <a:r>
              <a:rPr lang="ar-IQ" sz="3200" dirty="0" smtClean="0"/>
              <a:t>من مستحدثات وتطبيقات علمية في المجالات كافة ، وهذا بالإضافة إلى جانب ثورة الاتصالات التي يسرت سرعة انتقال الأفكار والتكنولوجيا وهذا يتطلب من عضو هيئة التدريس القيام بدور فعال في تحقيق الأهداف التعليمية وإتقانه للمهارات التدريسية اللازمة لعملية التدريس ونجاحه فيها داخل قاعة الدرس وخارجها بمستوى مناسب بما يسهم في تحقيق أنماط التعلم المرغوبة لدى المتعلمين </a:t>
            </a:r>
          </a:p>
          <a:p>
            <a:endParaRPr lang="ar-IQ" dirty="0" smtClean="0"/>
          </a:p>
          <a:p>
            <a:r>
              <a:rPr lang="ar-IQ" dirty="0" smtClean="0"/>
              <a:t> </a:t>
            </a:r>
            <a:endParaRPr lang="ar-IQ"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0"/>
            <a:ext cx="8501122" cy="1500198"/>
          </a:xfrm>
        </p:spPr>
        <p:txBody>
          <a:bodyPr>
            <a:normAutofit/>
          </a:bodyPr>
          <a:lstStyle/>
          <a:p>
            <a:r>
              <a:rPr lang="ar-IQ" sz="4800" dirty="0" smtClean="0">
                <a:solidFill>
                  <a:srgbClr val="FFFF00"/>
                </a:solidFill>
              </a:rPr>
              <a:t>يمكن تصنيف هذه المهارات في ثلاث محاور هي:1- مهارات التخطيط </a:t>
            </a:r>
            <a:endParaRPr lang="ar-IQ" sz="4800" dirty="0">
              <a:solidFill>
                <a:srgbClr val="FFFF00"/>
              </a:solidFill>
            </a:endParaRPr>
          </a:p>
        </p:txBody>
      </p:sp>
      <p:sp>
        <p:nvSpPr>
          <p:cNvPr id="3" name="عنوان فرعي 2"/>
          <p:cNvSpPr>
            <a:spLocks noGrp="1"/>
          </p:cNvSpPr>
          <p:nvPr>
            <p:ph type="subTitle" idx="1"/>
          </p:nvPr>
        </p:nvSpPr>
        <p:spPr>
          <a:xfrm>
            <a:off x="285720" y="1643050"/>
            <a:ext cx="8572560" cy="4857784"/>
          </a:xfrm>
        </p:spPr>
        <p:txBody>
          <a:bodyPr>
            <a:normAutofit lnSpcReduction="10000"/>
          </a:bodyPr>
          <a:lstStyle/>
          <a:p>
            <a:r>
              <a:rPr lang="ar-IQ" sz="3200" dirty="0" smtClean="0"/>
              <a:t>  ويشتمل على الأهداف الإجرائية وكيفية صياغتها وتصنيفها وكذلك التخطيط للتدريس موضحاً مستوياته وكيفية التخطيط </a:t>
            </a:r>
          </a:p>
          <a:p>
            <a:r>
              <a:rPr lang="ar-IQ" sz="3200" dirty="0" smtClean="0"/>
              <a:t>2- </a:t>
            </a:r>
            <a:r>
              <a:rPr lang="ar-IQ" sz="4400" dirty="0" smtClean="0"/>
              <a:t>مهارات تنفيذ الدروس وتشتمل: </a:t>
            </a:r>
          </a:p>
          <a:p>
            <a:r>
              <a:rPr lang="ar-IQ" sz="4400" dirty="0" smtClean="0"/>
              <a:t>1- </a:t>
            </a:r>
            <a:r>
              <a:rPr lang="ar-IQ" sz="3200" dirty="0" smtClean="0"/>
              <a:t>مهارات عرض الدرس </a:t>
            </a:r>
          </a:p>
          <a:p>
            <a:r>
              <a:rPr lang="ar-IQ" sz="3200" dirty="0" smtClean="0"/>
              <a:t>2- مهارات استعمال الوسائل التعليمية </a:t>
            </a:r>
          </a:p>
          <a:p>
            <a:r>
              <a:rPr lang="ar-IQ" sz="3200" dirty="0" smtClean="0"/>
              <a:t>3- مهارة صياغة الأسئلة الصيفية </a:t>
            </a:r>
            <a:r>
              <a:rPr lang="ar-IQ" sz="3200" dirty="0" err="1" smtClean="0"/>
              <a:t>و</a:t>
            </a:r>
            <a:r>
              <a:rPr lang="ar-IQ" sz="3200" dirty="0" smtClean="0"/>
              <a:t> توجيهها </a:t>
            </a:r>
          </a:p>
          <a:p>
            <a:r>
              <a:rPr lang="ar-IQ" sz="3200" dirty="0" smtClean="0"/>
              <a:t>4- مهارة إدارة الصف</a:t>
            </a:r>
          </a:p>
          <a:p>
            <a:r>
              <a:rPr lang="ar-IQ" sz="3200" dirty="0" smtClean="0"/>
              <a:t>5- مهارة إثارة دافعية المتعلمين للتعلم</a:t>
            </a:r>
          </a:p>
          <a:p>
            <a:endParaRPr lang="ar-IQ"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357166"/>
            <a:ext cx="8501122" cy="1428760"/>
          </a:xfrm>
        </p:spPr>
        <p:txBody>
          <a:bodyPr>
            <a:normAutofit/>
          </a:bodyPr>
          <a:lstStyle/>
          <a:p>
            <a:r>
              <a:rPr lang="ar-IQ" sz="3200" dirty="0" smtClean="0">
                <a:solidFill>
                  <a:srgbClr val="FFFF00"/>
                </a:solidFill>
              </a:rPr>
              <a:t>3- مهارات تقويم الدروس: مجالاته ،أنواعه ، وسائله ، كيفية تقييم كل جانب من جوانب شخصية المتعلم </a:t>
            </a:r>
            <a:endParaRPr lang="ar-IQ" sz="3200" dirty="0">
              <a:solidFill>
                <a:srgbClr val="FFFF00"/>
              </a:solidFill>
            </a:endParaRPr>
          </a:p>
        </p:txBody>
      </p:sp>
      <p:sp>
        <p:nvSpPr>
          <p:cNvPr id="3" name="عنوان فرعي 2"/>
          <p:cNvSpPr>
            <a:spLocks noGrp="1"/>
          </p:cNvSpPr>
          <p:nvPr>
            <p:ph type="subTitle" idx="1"/>
          </p:nvPr>
        </p:nvSpPr>
        <p:spPr>
          <a:xfrm>
            <a:off x="214282" y="1785926"/>
            <a:ext cx="8572560" cy="4786346"/>
          </a:xfrm>
        </p:spPr>
        <p:txBody>
          <a:bodyPr>
            <a:noAutofit/>
          </a:bodyPr>
          <a:lstStyle/>
          <a:p>
            <a:r>
              <a:rPr lang="ar-IQ" sz="2800" dirty="0" smtClean="0"/>
              <a:t>فعلى التدريسي </a:t>
            </a:r>
            <a:r>
              <a:rPr lang="ar-IQ" sz="2800" dirty="0" err="1" smtClean="0"/>
              <a:t>ان</a:t>
            </a:r>
            <a:r>
              <a:rPr lang="ar-IQ" sz="2800" dirty="0" smtClean="0"/>
              <a:t> يدرك المواصفات التي ينبغي </a:t>
            </a:r>
            <a:r>
              <a:rPr lang="ar-IQ" sz="2800" dirty="0" err="1" smtClean="0"/>
              <a:t>ان</a:t>
            </a:r>
            <a:r>
              <a:rPr lang="ar-IQ" sz="2800" dirty="0" smtClean="0"/>
              <a:t> يمتلكها كي يكون قادراً على ممارسة التدريس في الجامعات المعاصرة مستعملاً التقنيات الحديثة وان يدرك بان دوره سيتحول </a:t>
            </a:r>
            <a:r>
              <a:rPr lang="ar-IQ" sz="2800" dirty="0" err="1" smtClean="0"/>
              <a:t>الى</a:t>
            </a:r>
            <a:r>
              <a:rPr lang="ar-IQ" sz="2800" dirty="0" smtClean="0"/>
              <a:t> موجه ومربي ينير الدرب لطلبة </a:t>
            </a:r>
            <a:r>
              <a:rPr lang="ar-IQ" sz="2800" dirty="0" err="1" smtClean="0"/>
              <a:t>اكثر</a:t>
            </a:r>
            <a:r>
              <a:rPr lang="ar-IQ" sz="2800" dirty="0" smtClean="0"/>
              <a:t> من كونه المصدر الرئيسي للمعلومات .</a:t>
            </a:r>
          </a:p>
          <a:p>
            <a:r>
              <a:rPr lang="ar-IQ" sz="2800" dirty="0" smtClean="0"/>
              <a:t>وعلى النقيض من ذلك هناك بعضاً من اعضاء هيئة التدريس ابتعدوا عن القيم والاعراف والاخلاقيات الجامعية ، فنجده سلبياً في تدريسه ، مقصراً في بحثه العلمي ، ضعيف في عطاءه الاكاديمي وقد نجده يتدنى اكثر من ذلك </a:t>
            </a:r>
            <a:r>
              <a:rPr lang="ar-IQ" sz="2800" dirty="0" smtClean="0"/>
              <a:t>من خلال </a:t>
            </a:r>
            <a:r>
              <a:rPr lang="ar-IQ" sz="2800" dirty="0" smtClean="0"/>
              <a:t>سلوكه مع طلبته والخ .. من سلوكيات منحرفة وبذلك يصبح عقبة في طريق تطور التعليم العالي وتقدمه</a:t>
            </a:r>
            <a:endParaRPr lang="ar-IQ"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428604"/>
            <a:ext cx="8501122" cy="1071570"/>
          </a:xfrm>
        </p:spPr>
        <p:txBody>
          <a:bodyPr>
            <a:normAutofit/>
          </a:bodyPr>
          <a:lstStyle/>
          <a:p>
            <a:r>
              <a:rPr lang="ar-IQ" sz="3200" dirty="0" err="1" smtClean="0">
                <a:solidFill>
                  <a:srgbClr val="FFFF00"/>
                </a:solidFill>
              </a:rPr>
              <a:t>اذن</a:t>
            </a:r>
            <a:r>
              <a:rPr lang="ar-IQ" sz="3200" dirty="0" smtClean="0">
                <a:solidFill>
                  <a:srgbClr val="FFFF00"/>
                </a:solidFill>
              </a:rPr>
              <a:t> ليس من المعقول </a:t>
            </a:r>
            <a:r>
              <a:rPr lang="ar-IQ" sz="3200" dirty="0" err="1" smtClean="0">
                <a:solidFill>
                  <a:srgbClr val="FFFF00"/>
                </a:solidFill>
              </a:rPr>
              <a:t>ان</a:t>
            </a:r>
            <a:r>
              <a:rPr lang="ar-IQ" sz="3200" dirty="0" smtClean="0">
                <a:solidFill>
                  <a:srgbClr val="FFFF00"/>
                </a:solidFill>
              </a:rPr>
              <a:t> نقبل مثل هكذا </a:t>
            </a:r>
            <a:r>
              <a:rPr lang="ar-IQ" sz="3200" dirty="0" err="1" smtClean="0">
                <a:solidFill>
                  <a:srgbClr val="FFFF00"/>
                </a:solidFill>
              </a:rPr>
              <a:t>استاذ</a:t>
            </a:r>
            <a:r>
              <a:rPr lang="ar-IQ" sz="3200" dirty="0" smtClean="0">
                <a:solidFill>
                  <a:srgbClr val="FFFF00"/>
                </a:solidFill>
              </a:rPr>
              <a:t> في الجامعة ؟ نعم</a:t>
            </a:r>
            <a:endParaRPr lang="ar-IQ" sz="3200" dirty="0">
              <a:solidFill>
                <a:srgbClr val="FFFF00"/>
              </a:solidFill>
            </a:endParaRPr>
          </a:p>
        </p:txBody>
      </p:sp>
      <p:sp>
        <p:nvSpPr>
          <p:cNvPr id="3" name="عنوان فرعي 2"/>
          <p:cNvSpPr>
            <a:spLocks noGrp="1"/>
          </p:cNvSpPr>
          <p:nvPr>
            <p:ph type="subTitle" idx="1"/>
          </p:nvPr>
        </p:nvSpPr>
        <p:spPr>
          <a:xfrm>
            <a:off x="285720" y="1500174"/>
            <a:ext cx="8501122" cy="5072098"/>
          </a:xfrm>
        </p:spPr>
        <p:txBody>
          <a:bodyPr>
            <a:normAutofit/>
          </a:bodyPr>
          <a:lstStyle/>
          <a:p>
            <a:r>
              <a:rPr lang="ar-IQ" sz="3200" dirty="0" smtClean="0"/>
              <a:t>لكن على العكس من ذلك نجده </a:t>
            </a:r>
            <a:r>
              <a:rPr lang="ar-IQ" sz="3200" dirty="0" err="1" smtClean="0"/>
              <a:t>يتمشدق</a:t>
            </a:r>
            <a:r>
              <a:rPr lang="ar-IQ" sz="3200" dirty="0" smtClean="0"/>
              <a:t> هنا وهناك ويلقي اللائمة على </a:t>
            </a:r>
            <a:r>
              <a:rPr lang="ar-IQ" sz="3200" dirty="0" err="1" smtClean="0"/>
              <a:t>الاخرين</a:t>
            </a:r>
            <a:r>
              <a:rPr lang="ar-IQ" sz="3200" dirty="0" smtClean="0"/>
              <a:t> من اجل تغطية سلوكياته من اجل تغطية سلوكياته المنحرفة ويستمر على وضعه في الجامعة رغم انف الجميع . </a:t>
            </a:r>
            <a:r>
              <a:rPr lang="ar-IQ" sz="3200" dirty="0" err="1" smtClean="0"/>
              <a:t>ان</a:t>
            </a:r>
            <a:r>
              <a:rPr lang="ar-IQ" sz="3200" dirty="0" smtClean="0"/>
              <a:t> قانون الخدمة الجامعية كما تعلمون قد اوجب في فقراته </a:t>
            </a:r>
            <a:r>
              <a:rPr lang="ar-IQ" sz="3200" dirty="0" err="1" smtClean="0"/>
              <a:t>بالزام</a:t>
            </a:r>
            <a:r>
              <a:rPr lang="ar-IQ" sz="3200" dirty="0" smtClean="0"/>
              <a:t> </a:t>
            </a:r>
            <a:r>
              <a:rPr lang="ar-IQ" sz="3200" dirty="0" err="1" smtClean="0"/>
              <a:t>اعضاء</a:t>
            </a:r>
            <a:r>
              <a:rPr lang="ar-IQ" sz="3200" dirty="0" smtClean="0"/>
              <a:t> الهيئة التدريسية في الجامعات بالدوام في مؤسسته (30) ثلاثون ساعة عمل </a:t>
            </a:r>
            <a:r>
              <a:rPr lang="ar-IQ" sz="3200" dirty="0" err="1" smtClean="0"/>
              <a:t>اسبوعياً</a:t>
            </a:r>
            <a:r>
              <a:rPr lang="ar-IQ" sz="3200" dirty="0" smtClean="0"/>
              <a:t> وان يشارك في جميع اللجان التي تناط </a:t>
            </a:r>
            <a:r>
              <a:rPr lang="ar-IQ" sz="3200" dirty="0" err="1" smtClean="0"/>
              <a:t>به</a:t>
            </a:r>
            <a:r>
              <a:rPr lang="ar-IQ" sz="3200" dirty="0" smtClean="0"/>
              <a:t> حتى </a:t>
            </a:r>
            <a:r>
              <a:rPr lang="ar-IQ" sz="3200" dirty="0" err="1" smtClean="0"/>
              <a:t>الزمه</a:t>
            </a:r>
            <a:r>
              <a:rPr lang="ar-IQ" sz="3200" dirty="0" smtClean="0"/>
              <a:t> القانون بحضور حفل التخرج . لكن مع الاسف الشديد نجد عدد من </a:t>
            </a:r>
            <a:r>
              <a:rPr lang="ar-IQ" sz="3200" dirty="0" smtClean="0"/>
              <a:t>الاسااتذة </a:t>
            </a:r>
            <a:r>
              <a:rPr lang="ar-IQ" sz="3200" dirty="0" smtClean="0"/>
              <a:t>يحاول بطريقة او اخرى يقدم اعتذاراً عند تكليفه بمهام علمية او لجان متخصصة وهذا حسب تقديرنا لا يصلح ان يكون اكاديمي ناجح مطلقاً .</a:t>
            </a:r>
            <a:endParaRPr lang="ar-IQ"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44" y="357166"/>
            <a:ext cx="8715436" cy="1357322"/>
          </a:xfrm>
        </p:spPr>
        <p:txBody>
          <a:bodyPr>
            <a:normAutofit/>
          </a:bodyPr>
          <a:lstStyle/>
          <a:p>
            <a:r>
              <a:rPr lang="ar-IQ" sz="3200" dirty="0" smtClean="0">
                <a:solidFill>
                  <a:srgbClr val="FFFF00"/>
                </a:solidFill>
              </a:rPr>
              <a:t>ولكن على النقيض من هذا نجد كماً من </a:t>
            </a:r>
            <a:r>
              <a:rPr lang="ar-IQ" sz="3200" dirty="0" err="1" smtClean="0">
                <a:solidFill>
                  <a:srgbClr val="FFFF00"/>
                </a:solidFill>
              </a:rPr>
              <a:t>الاساتذة</a:t>
            </a:r>
            <a:r>
              <a:rPr lang="ar-IQ" sz="3200" dirty="0" smtClean="0">
                <a:solidFill>
                  <a:srgbClr val="FFFF00"/>
                </a:solidFill>
              </a:rPr>
              <a:t> المبدعين والمتميزين </a:t>
            </a:r>
            <a:r>
              <a:rPr lang="ar-IQ" sz="3200" dirty="0" err="1" smtClean="0">
                <a:solidFill>
                  <a:srgbClr val="FFFF00"/>
                </a:solidFill>
              </a:rPr>
              <a:t>بادائهم</a:t>
            </a:r>
            <a:r>
              <a:rPr lang="ar-IQ" sz="3200" dirty="0" smtClean="0">
                <a:solidFill>
                  <a:srgbClr val="FFFF00"/>
                </a:solidFill>
              </a:rPr>
              <a:t> </a:t>
            </a:r>
            <a:endParaRPr lang="ar-IQ" sz="3200" dirty="0">
              <a:solidFill>
                <a:srgbClr val="FFFF00"/>
              </a:solidFill>
            </a:endParaRPr>
          </a:p>
        </p:txBody>
      </p:sp>
      <p:sp>
        <p:nvSpPr>
          <p:cNvPr id="3" name="عنوان فرعي 2"/>
          <p:cNvSpPr>
            <a:spLocks noGrp="1"/>
          </p:cNvSpPr>
          <p:nvPr>
            <p:ph type="subTitle" idx="1"/>
          </p:nvPr>
        </p:nvSpPr>
        <p:spPr>
          <a:xfrm>
            <a:off x="142844" y="1785926"/>
            <a:ext cx="8715436" cy="4643470"/>
          </a:xfrm>
        </p:spPr>
        <p:txBody>
          <a:bodyPr>
            <a:normAutofit/>
          </a:bodyPr>
          <a:lstStyle/>
          <a:p>
            <a:r>
              <a:rPr lang="ar-IQ" sz="3200" dirty="0" smtClean="0"/>
              <a:t>العلمي والإداري وهم فعلاً القدوة الحسنة التي يحتاجها لبناء مؤسستنا الأكاديمية بناءاً سليماً </a:t>
            </a:r>
            <a:endParaRPr lang="ar-IQ"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357166"/>
            <a:ext cx="8286808" cy="1071570"/>
          </a:xfrm>
        </p:spPr>
        <p:txBody>
          <a:bodyPr/>
          <a:lstStyle/>
          <a:p>
            <a:r>
              <a:rPr lang="ar-IQ" dirty="0" err="1" smtClean="0">
                <a:solidFill>
                  <a:srgbClr val="FFFF00"/>
                </a:solidFill>
              </a:rPr>
              <a:t>اركان</a:t>
            </a:r>
            <a:r>
              <a:rPr lang="ar-IQ" dirty="0" smtClean="0">
                <a:solidFill>
                  <a:srgbClr val="FFFF00"/>
                </a:solidFill>
              </a:rPr>
              <a:t> التعليم الجامعي :</a:t>
            </a:r>
            <a:endParaRPr lang="ar-IQ" dirty="0">
              <a:solidFill>
                <a:srgbClr val="FFFF00"/>
              </a:solidFill>
            </a:endParaRPr>
          </a:p>
        </p:txBody>
      </p:sp>
      <p:sp>
        <p:nvSpPr>
          <p:cNvPr id="3" name="عنوان فرعي 2"/>
          <p:cNvSpPr>
            <a:spLocks noGrp="1"/>
          </p:cNvSpPr>
          <p:nvPr>
            <p:ph type="subTitle" idx="1"/>
          </p:nvPr>
        </p:nvSpPr>
        <p:spPr>
          <a:xfrm>
            <a:off x="428596" y="1500174"/>
            <a:ext cx="8286808" cy="4929222"/>
          </a:xfrm>
        </p:spPr>
        <p:txBody>
          <a:bodyPr>
            <a:normAutofit fontScale="85000" lnSpcReduction="20000"/>
          </a:bodyPr>
          <a:lstStyle/>
          <a:p>
            <a:r>
              <a:rPr lang="ar-IQ" dirty="0" smtClean="0"/>
              <a:t>1</a:t>
            </a:r>
            <a:r>
              <a:rPr lang="ar-IQ" sz="3000" dirty="0" smtClean="0"/>
              <a:t>- الجامعة ( البيئة التعليمية ) </a:t>
            </a:r>
          </a:p>
          <a:p>
            <a:r>
              <a:rPr lang="ar-IQ" sz="3000" dirty="0" smtClean="0"/>
              <a:t>2- </a:t>
            </a:r>
            <a:r>
              <a:rPr lang="ar-IQ" sz="3000" dirty="0" err="1" smtClean="0"/>
              <a:t>الاستاذ</a:t>
            </a:r>
            <a:r>
              <a:rPr lang="ar-IQ" sz="3000" dirty="0" smtClean="0"/>
              <a:t> الجامعي </a:t>
            </a:r>
          </a:p>
          <a:p>
            <a:r>
              <a:rPr lang="ar-IQ" sz="3000" dirty="0" smtClean="0"/>
              <a:t>3- الطالب الجامعي </a:t>
            </a:r>
          </a:p>
          <a:p>
            <a:r>
              <a:rPr lang="ar-IQ" sz="3000" dirty="0" smtClean="0"/>
              <a:t>4- نظام الجامعة </a:t>
            </a:r>
          </a:p>
          <a:p>
            <a:r>
              <a:rPr lang="ar-IQ" sz="3000" dirty="0" smtClean="0"/>
              <a:t>5- المجتمع </a:t>
            </a:r>
          </a:p>
          <a:p>
            <a:r>
              <a:rPr lang="ar-IQ" sz="3000" dirty="0" smtClean="0"/>
              <a:t>ـــ متطلبات الجودة الجودة في </a:t>
            </a:r>
            <a:r>
              <a:rPr lang="ar-IQ" sz="3000" dirty="0" err="1" smtClean="0"/>
              <a:t>الاستاذ</a:t>
            </a:r>
            <a:r>
              <a:rPr lang="ar-IQ" sz="3000" dirty="0" smtClean="0"/>
              <a:t> الجامعي </a:t>
            </a:r>
          </a:p>
          <a:p>
            <a:r>
              <a:rPr lang="ar-IQ" sz="3000" dirty="0" smtClean="0"/>
              <a:t>الجودة : هي تكامل الملامح والخصائص لمنتج </a:t>
            </a:r>
            <a:r>
              <a:rPr lang="ar-IQ" sz="3000" dirty="0" err="1" smtClean="0"/>
              <a:t>او</a:t>
            </a:r>
            <a:r>
              <a:rPr lang="ar-IQ" sz="3000" dirty="0" smtClean="0"/>
              <a:t> خدمة ما بصورة تمكن من تلبية احتياجات ومتطلبات محدودة </a:t>
            </a:r>
            <a:r>
              <a:rPr lang="ar-IQ" sz="3000" dirty="0" err="1" smtClean="0"/>
              <a:t>او</a:t>
            </a:r>
            <a:r>
              <a:rPr lang="ar-IQ" sz="3000" dirty="0" smtClean="0"/>
              <a:t> معرفة ، </a:t>
            </a:r>
            <a:r>
              <a:rPr lang="ar-IQ" sz="3000" dirty="0" err="1" smtClean="0"/>
              <a:t>اوهي</a:t>
            </a:r>
            <a:r>
              <a:rPr lang="ar-IQ" sz="3000" dirty="0" smtClean="0"/>
              <a:t> عبارة عن مجموعة من الخصائص </a:t>
            </a:r>
            <a:r>
              <a:rPr lang="ar-IQ" sz="3000" dirty="0" err="1" smtClean="0"/>
              <a:t>و</a:t>
            </a:r>
            <a:r>
              <a:rPr lang="ar-IQ" sz="3000" dirty="0" smtClean="0"/>
              <a:t> المميزات لكيان ما تعبر عن قدرتها على تحقيق المتطلبات المحددة من قبل المستفيد </a:t>
            </a:r>
          </a:p>
          <a:p>
            <a:r>
              <a:rPr lang="ar-IQ" sz="3000" dirty="0" smtClean="0"/>
              <a:t>والجودة </a:t>
            </a:r>
            <a:r>
              <a:rPr lang="ar-IQ" sz="3000" dirty="0" err="1" smtClean="0"/>
              <a:t>والاتقان</a:t>
            </a:r>
            <a:r>
              <a:rPr lang="ar-IQ" sz="3000" dirty="0" smtClean="0"/>
              <a:t> مبدأ </a:t>
            </a:r>
            <a:r>
              <a:rPr lang="ar-IQ" sz="3000" dirty="0" err="1" smtClean="0"/>
              <a:t>اسلامي</a:t>
            </a:r>
            <a:r>
              <a:rPr lang="ar-IQ" sz="3000" dirty="0" smtClean="0"/>
              <a:t> قال تعالى ( صنع الله الذي </a:t>
            </a:r>
            <a:r>
              <a:rPr lang="ar-IQ" sz="3000" dirty="0" err="1" smtClean="0"/>
              <a:t>اتقن</a:t>
            </a:r>
            <a:r>
              <a:rPr lang="ar-IQ" sz="3000" dirty="0" smtClean="0"/>
              <a:t> كل شيء ) </a:t>
            </a:r>
          </a:p>
          <a:p>
            <a:r>
              <a:rPr lang="ar-IQ" sz="3000" dirty="0" smtClean="0"/>
              <a:t>النمل 88 </a:t>
            </a:r>
          </a:p>
          <a:p>
            <a:r>
              <a:rPr lang="ar-IQ" sz="3000" dirty="0" smtClean="0"/>
              <a:t>- </a:t>
            </a:r>
            <a:endParaRPr lang="ar-IQ" sz="3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85728"/>
            <a:ext cx="8572560" cy="857256"/>
          </a:xfrm>
        </p:spPr>
        <p:txBody>
          <a:bodyPr>
            <a:normAutofit/>
          </a:bodyPr>
          <a:lstStyle/>
          <a:p>
            <a:r>
              <a:rPr lang="ar-IQ" sz="2800" dirty="0" smtClean="0">
                <a:solidFill>
                  <a:srgbClr val="FFFF00"/>
                </a:solidFill>
              </a:rPr>
              <a:t>وقال تعالى ( الذي خلق السماوات والحياة ليبلوكم </a:t>
            </a:r>
            <a:r>
              <a:rPr lang="ar-IQ" sz="2800" dirty="0" err="1" smtClean="0">
                <a:solidFill>
                  <a:srgbClr val="FFFF00"/>
                </a:solidFill>
              </a:rPr>
              <a:t>ايكم</a:t>
            </a:r>
            <a:r>
              <a:rPr lang="ar-IQ" sz="2800" dirty="0" smtClean="0">
                <a:solidFill>
                  <a:srgbClr val="FFFF00"/>
                </a:solidFill>
              </a:rPr>
              <a:t> </a:t>
            </a:r>
            <a:r>
              <a:rPr lang="ar-IQ" sz="2800" dirty="0" err="1" smtClean="0">
                <a:solidFill>
                  <a:srgbClr val="FFFF00"/>
                </a:solidFill>
              </a:rPr>
              <a:t>احسن</a:t>
            </a:r>
            <a:r>
              <a:rPr lang="ar-IQ" sz="2800" dirty="0" smtClean="0">
                <a:solidFill>
                  <a:srgbClr val="FFFF00"/>
                </a:solidFill>
              </a:rPr>
              <a:t> عملاً ) تبارك 2</a:t>
            </a:r>
            <a:endParaRPr lang="ar-IQ" sz="2800" dirty="0">
              <a:solidFill>
                <a:srgbClr val="FFFF00"/>
              </a:solidFill>
            </a:endParaRPr>
          </a:p>
        </p:txBody>
      </p:sp>
      <p:sp>
        <p:nvSpPr>
          <p:cNvPr id="3" name="عنوان فرعي 2"/>
          <p:cNvSpPr>
            <a:spLocks noGrp="1"/>
          </p:cNvSpPr>
          <p:nvPr>
            <p:ph type="subTitle" idx="1"/>
          </p:nvPr>
        </p:nvSpPr>
        <p:spPr>
          <a:xfrm>
            <a:off x="285720" y="1142984"/>
            <a:ext cx="8572560" cy="5715016"/>
          </a:xfrm>
        </p:spPr>
        <p:txBody>
          <a:bodyPr>
            <a:normAutofit lnSpcReduction="10000"/>
          </a:bodyPr>
          <a:lstStyle/>
          <a:p>
            <a:r>
              <a:rPr lang="ar-IQ" sz="2800" dirty="0" smtClean="0"/>
              <a:t>وقال تعالى ( </a:t>
            </a:r>
            <a:r>
              <a:rPr lang="ar-IQ" sz="2800" dirty="0" err="1" smtClean="0"/>
              <a:t>انا</a:t>
            </a:r>
            <a:r>
              <a:rPr lang="ar-IQ" sz="2800" dirty="0" smtClean="0"/>
              <a:t> لا نضيع اجر من </a:t>
            </a:r>
            <a:r>
              <a:rPr lang="ar-IQ" sz="2800" dirty="0" err="1" smtClean="0"/>
              <a:t>احسن</a:t>
            </a:r>
            <a:r>
              <a:rPr lang="ar-IQ" sz="2800" dirty="0" smtClean="0"/>
              <a:t> عملاً ) الكهف 3 قال رسول الله (ص)</a:t>
            </a:r>
          </a:p>
          <a:p>
            <a:r>
              <a:rPr lang="ar-IQ" sz="2800" dirty="0" smtClean="0"/>
              <a:t>( </a:t>
            </a:r>
            <a:r>
              <a:rPr lang="ar-IQ" sz="2800" dirty="0" err="1" smtClean="0"/>
              <a:t>ان</a:t>
            </a:r>
            <a:r>
              <a:rPr lang="ar-IQ" sz="2800" dirty="0" smtClean="0"/>
              <a:t> الله يحب </a:t>
            </a:r>
            <a:r>
              <a:rPr lang="ar-IQ" sz="2800" dirty="0" err="1" smtClean="0"/>
              <a:t>اذ</a:t>
            </a:r>
            <a:r>
              <a:rPr lang="ar-IQ" sz="2800" dirty="0" smtClean="0"/>
              <a:t> عمل </a:t>
            </a:r>
            <a:r>
              <a:rPr lang="ar-IQ" sz="2800" dirty="0" err="1" smtClean="0"/>
              <a:t>احدكم</a:t>
            </a:r>
            <a:r>
              <a:rPr lang="ar-IQ" sz="2800" dirty="0" smtClean="0"/>
              <a:t> عملاً </a:t>
            </a:r>
            <a:r>
              <a:rPr lang="ar-IQ" sz="2800" dirty="0" err="1" smtClean="0"/>
              <a:t>ان</a:t>
            </a:r>
            <a:r>
              <a:rPr lang="ar-IQ" sz="2800" dirty="0" smtClean="0"/>
              <a:t> يتقنه ) </a:t>
            </a:r>
          </a:p>
          <a:p>
            <a:r>
              <a:rPr lang="ar-IQ" sz="2800" dirty="0" smtClean="0"/>
              <a:t>- وتشير الجودة الشاملة  في مجال الحقل </a:t>
            </a:r>
            <a:r>
              <a:rPr lang="ar-IQ" sz="2800" dirty="0" err="1" smtClean="0"/>
              <a:t>الاكاديمي</a:t>
            </a:r>
            <a:r>
              <a:rPr lang="ar-IQ" sz="2800" dirty="0" smtClean="0"/>
              <a:t> </a:t>
            </a:r>
            <a:r>
              <a:rPr lang="ar-IQ" sz="2800" dirty="0" err="1" smtClean="0"/>
              <a:t>الى</a:t>
            </a:r>
            <a:r>
              <a:rPr lang="ar-IQ" sz="2800" dirty="0" smtClean="0"/>
              <a:t> قدرة المؤسسة التعليمية على تحقيق احتياجات المستفيدين من المؤسسة التعليمية ( المجتمع ) ورضاه التام عن المنتج ( الخريجون ). </a:t>
            </a:r>
            <a:r>
              <a:rPr lang="ar-IQ" sz="2800" dirty="0" err="1" smtClean="0"/>
              <a:t>اذن</a:t>
            </a:r>
            <a:r>
              <a:rPr lang="ar-IQ" sz="2800" dirty="0" smtClean="0"/>
              <a:t> </a:t>
            </a:r>
            <a:r>
              <a:rPr lang="ar-IQ" sz="2800" dirty="0" err="1" smtClean="0"/>
              <a:t>اصبحت</a:t>
            </a:r>
            <a:r>
              <a:rPr lang="ar-IQ" sz="2800" dirty="0" smtClean="0"/>
              <a:t> الجودة مطلب المجتمعات بمختلف الفئات والتخصصات </a:t>
            </a:r>
            <a:r>
              <a:rPr lang="ar-IQ" sz="2800" dirty="0" err="1" smtClean="0"/>
              <a:t>اذ</a:t>
            </a:r>
            <a:r>
              <a:rPr lang="ar-IQ" sz="2800" dirty="0" smtClean="0"/>
              <a:t> نعيش في عصر تسارعتا فيه الخطى ، والتعليم الجامعي ميدان من ميادين الجودة ، </a:t>
            </a:r>
            <a:r>
              <a:rPr lang="ar-IQ" sz="2800" dirty="0" err="1" smtClean="0"/>
              <a:t>ان</a:t>
            </a:r>
            <a:r>
              <a:rPr lang="ar-IQ" sz="2800" dirty="0" smtClean="0"/>
              <a:t> لم يدرك </a:t>
            </a:r>
            <a:r>
              <a:rPr lang="ar-IQ" sz="2800" dirty="0" err="1" smtClean="0"/>
              <a:t>الاستاذ</a:t>
            </a:r>
            <a:r>
              <a:rPr lang="ar-IQ" sz="2800" dirty="0" smtClean="0"/>
              <a:t> الجامعي ذلك فانه سيصبح قليل النفع وعليه فلا بد من مواكبة الركب في السير نحو </a:t>
            </a:r>
            <a:r>
              <a:rPr lang="ar-IQ" sz="2800" dirty="0" err="1" smtClean="0"/>
              <a:t>الابداع</a:t>
            </a:r>
            <a:r>
              <a:rPr lang="ar-IQ" sz="2800" dirty="0" smtClean="0"/>
              <a:t> في التعليم الجامعي . تعتمد الجودة الكلية لمؤسسة التعليم العالي على نوعيه </a:t>
            </a:r>
            <a:r>
              <a:rPr lang="ar-IQ" sz="2800" dirty="0" err="1" smtClean="0"/>
              <a:t>اعضاء</a:t>
            </a:r>
            <a:r>
              <a:rPr lang="ar-IQ" sz="2800" dirty="0" smtClean="0"/>
              <a:t> هيئة التدريس فيها </a:t>
            </a:r>
            <a:r>
              <a:rPr lang="ar-IQ" sz="2800" dirty="0" err="1" smtClean="0"/>
              <a:t>اذ</a:t>
            </a:r>
            <a:r>
              <a:rPr lang="ar-IQ" sz="2800" dirty="0" smtClean="0"/>
              <a:t> يلعب </a:t>
            </a:r>
            <a:r>
              <a:rPr lang="ar-IQ" sz="2800" dirty="0" err="1" smtClean="0"/>
              <a:t>استاذ</a:t>
            </a:r>
            <a:r>
              <a:rPr lang="ar-IQ" sz="2800" dirty="0" smtClean="0"/>
              <a:t> الجامعة </a:t>
            </a:r>
            <a:r>
              <a:rPr lang="ar-IQ" sz="2800" dirty="0" err="1" smtClean="0"/>
              <a:t>ادواراً</a:t>
            </a:r>
            <a:r>
              <a:rPr lang="ar-IQ" sz="2800" dirty="0" smtClean="0"/>
              <a:t> عدة : فهو مربٍ ومعلم عليه التزامات </a:t>
            </a:r>
            <a:r>
              <a:rPr lang="ar-IQ" sz="2800" dirty="0" err="1" smtClean="0"/>
              <a:t>اخلاقية</a:t>
            </a:r>
            <a:r>
              <a:rPr lang="ar-IQ" sz="2800" dirty="0" smtClean="0"/>
              <a:t> ، وموجه لتلاميذه بالكلمة والمعلومة ، وهو قدوة </a:t>
            </a:r>
            <a:r>
              <a:rPr lang="ar-IQ" sz="2800" dirty="0" err="1" smtClean="0"/>
              <a:t>يحتذى</a:t>
            </a:r>
            <a:r>
              <a:rPr lang="ar-IQ" sz="2800" dirty="0" smtClean="0"/>
              <a:t> </a:t>
            </a:r>
            <a:r>
              <a:rPr lang="ar-IQ" sz="2800" dirty="0" err="1" smtClean="0"/>
              <a:t>بها</a:t>
            </a:r>
            <a:r>
              <a:rPr lang="ar-IQ" sz="2800" dirty="0" smtClean="0"/>
              <a:t> </a:t>
            </a:r>
            <a:r>
              <a:rPr lang="ar-IQ" sz="2800" dirty="0" err="1" smtClean="0"/>
              <a:t>خريجوا</a:t>
            </a:r>
            <a:r>
              <a:rPr lang="ar-IQ" sz="2800" dirty="0" smtClean="0"/>
              <a:t> الجامعة ممن تتلمذوا على يده</a:t>
            </a:r>
          </a:p>
          <a:p>
            <a:endParaRPr lang="ar-IQ" dirty="0" smtClean="0"/>
          </a:p>
          <a:p>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500042"/>
            <a:ext cx="8708904" cy="1285884"/>
          </a:xfrm>
        </p:spPr>
        <p:txBody>
          <a:bodyPr>
            <a:noAutofit/>
          </a:bodyPr>
          <a:lstStyle/>
          <a:p>
            <a:r>
              <a:rPr lang="ar-IQ" sz="3600" dirty="0" smtClean="0">
                <a:solidFill>
                  <a:schemeClr val="tx1"/>
                </a:solidFill>
              </a:rPr>
              <a:t>فدور </a:t>
            </a:r>
            <a:r>
              <a:rPr lang="ar-IQ" sz="3600" dirty="0" err="1" smtClean="0">
                <a:solidFill>
                  <a:schemeClr val="tx1"/>
                </a:solidFill>
              </a:rPr>
              <a:t>الاستاذ</a:t>
            </a:r>
            <a:r>
              <a:rPr lang="ar-IQ" sz="3600" dirty="0" smtClean="0">
                <a:solidFill>
                  <a:schemeClr val="tx1"/>
                </a:solidFill>
              </a:rPr>
              <a:t> الجامعي مع طلابه خطير ، ومهمته عظيمة وحساسة ، فقد يكون </a:t>
            </a:r>
            <a:r>
              <a:rPr lang="ar-IQ" sz="3600" dirty="0" err="1" smtClean="0">
                <a:solidFill>
                  <a:schemeClr val="tx1"/>
                </a:solidFill>
              </a:rPr>
              <a:t>الاستاذ</a:t>
            </a:r>
            <a:r>
              <a:rPr lang="ar-IQ" sz="3600" dirty="0" smtClean="0">
                <a:solidFill>
                  <a:schemeClr val="tx1"/>
                </a:solidFill>
              </a:rPr>
              <a:t> الجامعي معول هدم كثير من القيم ، كما يمكن </a:t>
            </a:r>
            <a:r>
              <a:rPr lang="ar-IQ" sz="3600" dirty="0" err="1" smtClean="0">
                <a:solidFill>
                  <a:schemeClr val="tx1"/>
                </a:solidFill>
              </a:rPr>
              <a:t>ان</a:t>
            </a:r>
            <a:r>
              <a:rPr lang="ar-IQ" sz="3600" dirty="0" smtClean="0">
                <a:solidFill>
                  <a:schemeClr val="tx1"/>
                </a:solidFill>
              </a:rPr>
              <a:t> يكون له دور في </a:t>
            </a:r>
            <a:r>
              <a:rPr lang="ar-IQ" sz="3600" dirty="0" err="1" smtClean="0">
                <a:solidFill>
                  <a:schemeClr val="tx1"/>
                </a:solidFill>
              </a:rPr>
              <a:t>التاثير</a:t>
            </a:r>
            <a:r>
              <a:rPr lang="ar-IQ" sz="3600" dirty="0" smtClean="0">
                <a:solidFill>
                  <a:schemeClr val="tx1"/>
                </a:solidFill>
              </a:rPr>
              <a:t> الايجابي البناء </a:t>
            </a:r>
            <a:endParaRPr lang="ar-IQ" sz="3600" dirty="0">
              <a:solidFill>
                <a:schemeClr val="tx1"/>
              </a:solidFill>
            </a:endParaRPr>
          </a:p>
        </p:txBody>
      </p:sp>
      <p:sp>
        <p:nvSpPr>
          <p:cNvPr id="3" name="عنوان فرعي 2"/>
          <p:cNvSpPr>
            <a:spLocks noGrp="1"/>
          </p:cNvSpPr>
          <p:nvPr>
            <p:ph type="subTitle" idx="1"/>
          </p:nvPr>
        </p:nvSpPr>
        <p:spPr>
          <a:xfrm>
            <a:off x="214282" y="1714488"/>
            <a:ext cx="8715436" cy="4929222"/>
          </a:xfrm>
        </p:spPr>
        <p:txBody>
          <a:bodyPr>
            <a:normAutofit/>
          </a:bodyPr>
          <a:lstStyle/>
          <a:p>
            <a:r>
              <a:rPr lang="ar-IQ" sz="3200" dirty="0" smtClean="0">
                <a:solidFill>
                  <a:srgbClr val="FFFF00"/>
                </a:solidFill>
              </a:rPr>
              <a:t>فكل كلمة يقولها </a:t>
            </a:r>
            <a:r>
              <a:rPr lang="ar-IQ" sz="3200" dirty="0" err="1" smtClean="0">
                <a:solidFill>
                  <a:srgbClr val="FFFF00"/>
                </a:solidFill>
              </a:rPr>
              <a:t>استاذ</a:t>
            </a:r>
            <a:r>
              <a:rPr lang="ar-IQ" sz="3200" dirty="0" smtClean="0">
                <a:solidFill>
                  <a:srgbClr val="FFFF00"/>
                </a:solidFill>
              </a:rPr>
              <a:t> الجامعة وكل موقف هي لبنة في مسار تربية </a:t>
            </a:r>
            <a:r>
              <a:rPr lang="ar-IQ" sz="3200" dirty="0" err="1" smtClean="0">
                <a:solidFill>
                  <a:srgbClr val="FFFF00"/>
                </a:solidFill>
              </a:rPr>
              <a:t>ابنائه</a:t>
            </a:r>
            <a:r>
              <a:rPr lang="ar-IQ" sz="3200" dirty="0" smtClean="0">
                <a:solidFill>
                  <a:srgbClr val="FFFF00"/>
                </a:solidFill>
              </a:rPr>
              <a:t> الطلاب </a:t>
            </a:r>
            <a:r>
              <a:rPr lang="ar-IQ" sz="3200" dirty="0" err="1" smtClean="0">
                <a:solidFill>
                  <a:srgbClr val="FFFF00"/>
                </a:solidFill>
              </a:rPr>
              <a:t>اذ</a:t>
            </a:r>
            <a:r>
              <a:rPr lang="ar-IQ" sz="3200" dirty="0" smtClean="0">
                <a:solidFill>
                  <a:srgbClr val="FFFF00"/>
                </a:solidFill>
              </a:rPr>
              <a:t> تتعلق كلماته </a:t>
            </a:r>
            <a:r>
              <a:rPr lang="ar-IQ" sz="3200" dirty="0" err="1" smtClean="0">
                <a:solidFill>
                  <a:srgbClr val="FFFF00"/>
                </a:solidFill>
              </a:rPr>
              <a:t>باذهان</a:t>
            </a:r>
            <a:r>
              <a:rPr lang="ar-IQ" sz="3200" dirty="0" smtClean="0">
                <a:solidFill>
                  <a:srgbClr val="FFFF00"/>
                </a:solidFill>
              </a:rPr>
              <a:t> الطلاب لسنوات طويلة ، والتي تشكل فكر رجال الغد . ولذلك فان عليه </a:t>
            </a:r>
            <a:r>
              <a:rPr lang="ar-IQ" sz="3200" dirty="0" err="1" smtClean="0">
                <a:solidFill>
                  <a:srgbClr val="FFFF00"/>
                </a:solidFill>
              </a:rPr>
              <a:t>ان</a:t>
            </a:r>
            <a:r>
              <a:rPr lang="ar-IQ" sz="3200" dirty="0" smtClean="0">
                <a:solidFill>
                  <a:srgbClr val="FFFF00"/>
                </a:solidFill>
              </a:rPr>
              <a:t> يضع تلاميذه مكان </a:t>
            </a:r>
            <a:r>
              <a:rPr lang="ar-IQ" sz="3200" dirty="0" err="1" smtClean="0">
                <a:solidFill>
                  <a:srgbClr val="FFFF00"/>
                </a:solidFill>
              </a:rPr>
              <a:t>ابنائه</a:t>
            </a:r>
            <a:r>
              <a:rPr lang="ar-IQ" sz="3200" dirty="0" smtClean="0">
                <a:solidFill>
                  <a:srgbClr val="FFFF00"/>
                </a:solidFill>
              </a:rPr>
              <a:t> فيعلمهم </a:t>
            </a:r>
            <a:r>
              <a:rPr lang="ar-IQ" sz="3200" dirty="0" err="1" smtClean="0">
                <a:solidFill>
                  <a:srgbClr val="FFFF00"/>
                </a:solidFill>
              </a:rPr>
              <a:t>الاخلاص</a:t>
            </a:r>
            <a:r>
              <a:rPr lang="ar-IQ" sz="3200" dirty="0" smtClean="0">
                <a:solidFill>
                  <a:srgbClr val="FFFF00"/>
                </a:solidFill>
              </a:rPr>
              <a:t> والصدق </a:t>
            </a:r>
            <a:r>
              <a:rPr lang="ar-IQ" sz="3200" dirty="0" err="1" smtClean="0">
                <a:solidFill>
                  <a:srgbClr val="FFFF00"/>
                </a:solidFill>
              </a:rPr>
              <a:t>والاخلاق</a:t>
            </a:r>
            <a:r>
              <a:rPr lang="ar-IQ" sz="3200" dirty="0" smtClean="0">
                <a:solidFill>
                  <a:srgbClr val="FFFF00"/>
                </a:solidFill>
              </a:rPr>
              <a:t> والعلم ، ويرعاهم نفسياً </a:t>
            </a:r>
            <a:r>
              <a:rPr lang="ar-IQ" sz="3200" dirty="0" err="1" smtClean="0">
                <a:solidFill>
                  <a:srgbClr val="FFFF00"/>
                </a:solidFill>
              </a:rPr>
              <a:t>واحتماعياً</a:t>
            </a:r>
            <a:r>
              <a:rPr lang="ar-IQ" sz="3200" dirty="0" smtClean="0">
                <a:solidFill>
                  <a:srgbClr val="FFFF00"/>
                </a:solidFill>
              </a:rPr>
              <a:t> ما استطاع </a:t>
            </a:r>
            <a:r>
              <a:rPr lang="ar-IQ" sz="3200" dirty="0" err="1" smtClean="0">
                <a:solidFill>
                  <a:srgbClr val="FFFF00"/>
                </a:solidFill>
              </a:rPr>
              <a:t>الى</a:t>
            </a:r>
            <a:r>
              <a:rPr lang="ar-IQ" sz="3200" dirty="0" smtClean="0">
                <a:solidFill>
                  <a:srgbClr val="FFFF00"/>
                </a:solidFill>
              </a:rPr>
              <a:t> ذلك سبيلا .</a:t>
            </a:r>
          </a:p>
          <a:p>
            <a:r>
              <a:rPr lang="ar-IQ" sz="3200" dirty="0" err="1" smtClean="0">
                <a:solidFill>
                  <a:srgbClr val="FFFF00"/>
                </a:solidFill>
              </a:rPr>
              <a:t>ان</a:t>
            </a:r>
            <a:r>
              <a:rPr lang="ar-IQ" sz="3200" dirty="0" smtClean="0">
                <a:solidFill>
                  <a:srgbClr val="FFFF00"/>
                </a:solidFill>
              </a:rPr>
              <a:t> مؤسسات التعليم العالي تواجه تحديات وصعوبات كثيرة تتعلق بتحسين ظروف العاملين فيها </a:t>
            </a:r>
            <a:r>
              <a:rPr lang="ar-IQ" sz="3200" dirty="0" err="1" smtClean="0">
                <a:solidFill>
                  <a:srgbClr val="FFFF00"/>
                </a:solidFill>
              </a:rPr>
              <a:t>واتاحة</a:t>
            </a:r>
            <a:r>
              <a:rPr lang="ar-IQ" sz="3200" dirty="0" smtClean="0">
                <a:solidFill>
                  <a:srgbClr val="FFFF00"/>
                </a:solidFill>
              </a:rPr>
              <a:t> التدريب والتطوير على المهارات اللازمة لها ورفع مستوى التدريس والبحوث وضمان ملائمة البرامج لحاجة البيئة ومتطلبات العصر .</a:t>
            </a:r>
            <a:endParaRPr lang="ar-IQ" sz="3200"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57158" y="357166"/>
            <a:ext cx="8429684" cy="1071570"/>
          </a:xfrm>
        </p:spPr>
        <p:txBody>
          <a:bodyPr>
            <a:normAutofit fontScale="90000"/>
          </a:bodyPr>
          <a:lstStyle/>
          <a:p>
            <a:r>
              <a:rPr lang="ar-IQ" sz="3200" dirty="0" smtClean="0">
                <a:solidFill>
                  <a:srgbClr val="FFFF00"/>
                </a:solidFill>
              </a:rPr>
              <a:t>ويؤكد عدد من الباحثين على </a:t>
            </a:r>
            <a:r>
              <a:rPr lang="ar-IQ" sz="3200" dirty="0" err="1" smtClean="0">
                <a:solidFill>
                  <a:srgbClr val="FFFF00"/>
                </a:solidFill>
              </a:rPr>
              <a:t>ان</a:t>
            </a:r>
            <a:r>
              <a:rPr lang="ar-IQ" sz="3200" dirty="0" smtClean="0">
                <a:solidFill>
                  <a:srgbClr val="FFFF00"/>
                </a:solidFill>
              </a:rPr>
              <a:t> من </a:t>
            </a:r>
            <a:r>
              <a:rPr lang="ar-IQ" sz="3200" dirty="0" err="1" smtClean="0">
                <a:solidFill>
                  <a:srgbClr val="FFFF00"/>
                </a:solidFill>
              </a:rPr>
              <a:t>الافات</a:t>
            </a:r>
            <a:r>
              <a:rPr lang="ar-IQ" sz="3200" dirty="0" smtClean="0">
                <a:solidFill>
                  <a:srgbClr val="FFFF00"/>
                </a:solidFill>
              </a:rPr>
              <a:t> ذات </a:t>
            </a:r>
            <a:r>
              <a:rPr lang="ar-IQ" sz="3200" dirty="0" err="1" smtClean="0">
                <a:solidFill>
                  <a:srgbClr val="FFFF00"/>
                </a:solidFill>
              </a:rPr>
              <a:t>الاثر</a:t>
            </a:r>
            <a:r>
              <a:rPr lang="ar-IQ" sz="3200" dirty="0" smtClean="0">
                <a:solidFill>
                  <a:srgbClr val="FFFF00"/>
                </a:solidFill>
              </a:rPr>
              <a:t> السلبي الداخلي هي اكتفاء </a:t>
            </a:r>
            <a:r>
              <a:rPr lang="ar-IQ" sz="3200" dirty="0" err="1" smtClean="0">
                <a:solidFill>
                  <a:srgbClr val="FFFF00"/>
                </a:solidFill>
              </a:rPr>
              <a:t>الاستاذ</a:t>
            </a:r>
            <a:r>
              <a:rPr lang="ar-IQ" sz="3200" dirty="0" smtClean="0">
                <a:solidFill>
                  <a:srgbClr val="FFFF00"/>
                </a:solidFill>
              </a:rPr>
              <a:t> بما يحصل عليه </a:t>
            </a:r>
            <a:r>
              <a:rPr lang="ar-IQ" sz="3200" dirty="0" err="1" smtClean="0">
                <a:solidFill>
                  <a:srgbClr val="FFFF00"/>
                </a:solidFill>
              </a:rPr>
              <a:t>سيما</a:t>
            </a:r>
            <a:r>
              <a:rPr lang="ar-IQ" sz="3200" dirty="0" smtClean="0">
                <a:solidFill>
                  <a:srgbClr val="FFFF00"/>
                </a:solidFill>
              </a:rPr>
              <a:t> بعد حصوله على الدكتوراه وعدم حرصه على متابعة المستجدات العالمية مما يجمد </a:t>
            </a:r>
            <a:r>
              <a:rPr lang="ar-IQ" sz="3200" dirty="0" err="1" smtClean="0">
                <a:solidFill>
                  <a:srgbClr val="FFFF00"/>
                </a:solidFill>
              </a:rPr>
              <a:t>امكاناته</a:t>
            </a:r>
            <a:r>
              <a:rPr lang="ar-IQ" sz="3200" dirty="0" smtClean="0">
                <a:solidFill>
                  <a:srgbClr val="FFFF00"/>
                </a:solidFill>
              </a:rPr>
              <a:t> العلمية والفكرية والمهنية .</a:t>
            </a:r>
            <a:endParaRPr lang="ar-IQ" sz="3200" dirty="0">
              <a:solidFill>
                <a:srgbClr val="FFFF00"/>
              </a:solidFill>
            </a:endParaRPr>
          </a:p>
        </p:txBody>
      </p:sp>
      <p:sp>
        <p:nvSpPr>
          <p:cNvPr id="3" name="عنوان فرعي 2"/>
          <p:cNvSpPr>
            <a:spLocks noGrp="1"/>
          </p:cNvSpPr>
          <p:nvPr>
            <p:ph type="subTitle" idx="1"/>
          </p:nvPr>
        </p:nvSpPr>
        <p:spPr>
          <a:xfrm>
            <a:off x="357158" y="1500174"/>
            <a:ext cx="8429684" cy="5072098"/>
          </a:xfrm>
        </p:spPr>
        <p:txBody>
          <a:bodyPr/>
          <a:lstStyle/>
          <a:p>
            <a:r>
              <a:rPr lang="ar-IQ" dirty="0" err="1" smtClean="0"/>
              <a:t>ا</a:t>
            </a:r>
            <a:r>
              <a:rPr lang="ar-IQ" sz="3200" dirty="0" err="1" smtClean="0"/>
              <a:t>ذ</a:t>
            </a:r>
            <a:r>
              <a:rPr lang="ar-IQ" sz="3200" dirty="0" smtClean="0"/>
              <a:t> تنبهت الجامعات العالمية المتقدمة لهذه الحقيقة منذ فترة ليست بالقصيرة فقامت بالتخطيط والتنظيم لبرامج تطوير قدرات عضو هيئة التدريس المهنية </a:t>
            </a:r>
            <a:r>
              <a:rPr lang="ar-IQ" sz="3200" dirty="0" err="1" smtClean="0"/>
              <a:t>اثناء</a:t>
            </a:r>
            <a:r>
              <a:rPr lang="ar-IQ" sz="3200" dirty="0" smtClean="0"/>
              <a:t> الخدمة </a:t>
            </a:r>
          </a:p>
          <a:p>
            <a:pPr>
              <a:buFontTx/>
              <a:buChar char="-"/>
            </a:pPr>
            <a:r>
              <a:rPr lang="ar-IQ" sz="3200" dirty="0" smtClean="0"/>
              <a:t>عناصر الجودة في </a:t>
            </a:r>
            <a:r>
              <a:rPr lang="ar-IQ" sz="3200" dirty="0" err="1" smtClean="0"/>
              <a:t>الاستاذ</a:t>
            </a:r>
            <a:r>
              <a:rPr lang="ar-IQ" sz="3200" dirty="0" smtClean="0"/>
              <a:t> الجامعي وكيفية تحقيقها :</a:t>
            </a:r>
          </a:p>
          <a:p>
            <a:r>
              <a:rPr lang="ar-IQ" sz="3200" dirty="0" smtClean="0"/>
              <a:t>ـــ </a:t>
            </a:r>
            <a:r>
              <a:rPr lang="ar-IQ" sz="3200" dirty="0" smtClean="0"/>
              <a:t>ان </a:t>
            </a:r>
            <a:r>
              <a:rPr lang="ar-IQ" sz="3200" dirty="0" smtClean="0"/>
              <a:t>من اهم عناصر الجودة والتي يمكن ان تحقق تتلخص في التالي :</a:t>
            </a:r>
          </a:p>
          <a:p>
            <a:r>
              <a:rPr lang="ar-IQ" sz="3200" dirty="0" smtClean="0"/>
              <a:t>1- التدريس   2- البحث العلمي   3- التطوير والتحديث ومتابعة ما يستجد  </a:t>
            </a:r>
          </a:p>
          <a:p>
            <a:r>
              <a:rPr lang="ar-IQ" sz="3200" dirty="0" smtClean="0"/>
              <a:t>4- خدمة المجتمع </a:t>
            </a:r>
            <a:endParaRPr lang="ar-IQ"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357166"/>
            <a:ext cx="8572560" cy="1000132"/>
          </a:xfrm>
        </p:spPr>
        <p:txBody>
          <a:bodyPr/>
          <a:lstStyle/>
          <a:p>
            <a:r>
              <a:rPr lang="ar-IQ" dirty="0" smtClean="0">
                <a:solidFill>
                  <a:schemeClr val="tx1"/>
                </a:solidFill>
              </a:rPr>
              <a:t>التدريس :.</a:t>
            </a:r>
            <a:endParaRPr lang="ar-IQ" dirty="0">
              <a:solidFill>
                <a:schemeClr val="tx1"/>
              </a:solidFill>
            </a:endParaRPr>
          </a:p>
        </p:txBody>
      </p:sp>
      <p:sp>
        <p:nvSpPr>
          <p:cNvPr id="3" name="عنوان فرعي 2"/>
          <p:cNvSpPr>
            <a:spLocks noGrp="1"/>
          </p:cNvSpPr>
          <p:nvPr>
            <p:ph type="subTitle" idx="1"/>
          </p:nvPr>
        </p:nvSpPr>
        <p:spPr>
          <a:xfrm>
            <a:off x="214282" y="1428736"/>
            <a:ext cx="8643998" cy="5143536"/>
          </a:xfrm>
        </p:spPr>
        <p:txBody>
          <a:bodyPr>
            <a:normAutofit/>
          </a:bodyPr>
          <a:lstStyle/>
          <a:p>
            <a:r>
              <a:rPr lang="ar-IQ" sz="2800" dirty="0" err="1" smtClean="0">
                <a:solidFill>
                  <a:srgbClr val="FFFF00"/>
                </a:solidFill>
              </a:rPr>
              <a:t>الاستاذ</a:t>
            </a:r>
            <a:r>
              <a:rPr lang="ar-IQ" sz="2800" dirty="0" smtClean="0">
                <a:solidFill>
                  <a:srgbClr val="FFFF00"/>
                </a:solidFill>
              </a:rPr>
              <a:t> الجامعي الناجح يمكن يحقق الجودة في التدريس من طلابه </a:t>
            </a:r>
          </a:p>
          <a:p>
            <a:pPr>
              <a:buFontTx/>
              <a:buChar char="-"/>
            </a:pPr>
            <a:r>
              <a:rPr lang="ar-IQ" sz="2800" dirty="0" err="1" smtClean="0">
                <a:solidFill>
                  <a:srgbClr val="FFFF00"/>
                </a:solidFill>
              </a:rPr>
              <a:t>اخلاص</a:t>
            </a:r>
            <a:r>
              <a:rPr lang="ar-IQ" sz="2800" dirty="0" smtClean="0">
                <a:solidFill>
                  <a:srgbClr val="FFFF00"/>
                </a:solidFill>
              </a:rPr>
              <a:t> النية والقصد الصادق</a:t>
            </a:r>
          </a:p>
          <a:p>
            <a:pPr>
              <a:buFontTx/>
              <a:buChar char="-"/>
            </a:pPr>
            <a:r>
              <a:rPr lang="ar-IQ" sz="2800" dirty="0" smtClean="0">
                <a:solidFill>
                  <a:srgbClr val="FFFF00"/>
                </a:solidFill>
              </a:rPr>
              <a:t> </a:t>
            </a:r>
            <a:r>
              <a:rPr lang="ar-IQ" sz="2800" dirty="0" err="1" smtClean="0">
                <a:solidFill>
                  <a:srgbClr val="FFFF00"/>
                </a:solidFill>
              </a:rPr>
              <a:t>ان</a:t>
            </a:r>
            <a:r>
              <a:rPr lang="ar-IQ" sz="2800" dirty="0" smtClean="0">
                <a:solidFill>
                  <a:srgbClr val="FFFF00"/>
                </a:solidFill>
              </a:rPr>
              <a:t> يعرف التعليم هو رسالة وليس مجرد وظيفة ، وهذه الرسالة تحمل هم الوطن والنهوض </a:t>
            </a:r>
            <a:r>
              <a:rPr lang="ar-IQ" sz="2800" dirty="0" err="1" smtClean="0">
                <a:solidFill>
                  <a:srgbClr val="FFFF00"/>
                </a:solidFill>
              </a:rPr>
              <a:t>به</a:t>
            </a:r>
            <a:r>
              <a:rPr lang="ar-IQ" sz="2800" dirty="0" smtClean="0">
                <a:solidFill>
                  <a:srgbClr val="FFFF00"/>
                </a:solidFill>
              </a:rPr>
              <a:t> </a:t>
            </a:r>
          </a:p>
          <a:p>
            <a:pPr>
              <a:buFontTx/>
              <a:buChar char="-"/>
            </a:pPr>
            <a:r>
              <a:rPr lang="ar-IQ" sz="2800" dirty="0" err="1" smtClean="0">
                <a:solidFill>
                  <a:srgbClr val="FFFF00"/>
                </a:solidFill>
              </a:rPr>
              <a:t>الالمام</a:t>
            </a:r>
            <a:r>
              <a:rPr lang="ar-IQ" sz="2800" dirty="0" smtClean="0">
                <a:solidFill>
                  <a:srgbClr val="FFFF00"/>
                </a:solidFill>
              </a:rPr>
              <a:t> المناسب </a:t>
            </a:r>
            <a:r>
              <a:rPr lang="ar-IQ" sz="2800" dirty="0" err="1" smtClean="0">
                <a:solidFill>
                  <a:srgbClr val="FFFF00"/>
                </a:solidFill>
              </a:rPr>
              <a:t>لادارة</a:t>
            </a:r>
            <a:r>
              <a:rPr lang="ar-IQ" sz="2800" dirty="0" smtClean="0">
                <a:solidFill>
                  <a:srgbClr val="FFFF00"/>
                </a:solidFill>
              </a:rPr>
              <a:t> الصف </a:t>
            </a:r>
          </a:p>
          <a:p>
            <a:pPr>
              <a:buFontTx/>
              <a:buChar char="-"/>
            </a:pPr>
            <a:r>
              <a:rPr lang="ar-IQ" sz="2800" dirty="0" smtClean="0">
                <a:solidFill>
                  <a:srgbClr val="FFFF00"/>
                </a:solidFill>
              </a:rPr>
              <a:t> العناية بتخصصه </a:t>
            </a:r>
          </a:p>
          <a:p>
            <a:pPr>
              <a:buFontTx/>
              <a:buChar char="-"/>
            </a:pPr>
            <a:r>
              <a:rPr lang="ar-IQ" sz="2800" dirty="0" smtClean="0">
                <a:solidFill>
                  <a:srgbClr val="FFFF00"/>
                </a:solidFill>
              </a:rPr>
              <a:t> </a:t>
            </a:r>
            <a:r>
              <a:rPr lang="ar-IQ" sz="2800" dirty="0" err="1" smtClean="0">
                <a:solidFill>
                  <a:srgbClr val="FFFF00"/>
                </a:solidFill>
              </a:rPr>
              <a:t>ان</a:t>
            </a:r>
            <a:r>
              <a:rPr lang="ar-IQ" sz="2800" dirty="0" smtClean="0">
                <a:solidFill>
                  <a:srgbClr val="FFFF00"/>
                </a:solidFill>
              </a:rPr>
              <a:t> يكون معلماً متعلماً في </a:t>
            </a:r>
            <a:r>
              <a:rPr lang="ar-IQ" sz="2800" dirty="0" err="1" smtClean="0">
                <a:solidFill>
                  <a:srgbClr val="FFFF00"/>
                </a:solidFill>
              </a:rPr>
              <a:t>ان</a:t>
            </a:r>
            <a:r>
              <a:rPr lang="ar-IQ" sz="2800" dirty="0" smtClean="0">
                <a:solidFill>
                  <a:srgbClr val="FFFF00"/>
                </a:solidFill>
              </a:rPr>
              <a:t> واحد </a:t>
            </a:r>
          </a:p>
          <a:p>
            <a:pPr>
              <a:buFontTx/>
              <a:buChar char="-"/>
            </a:pPr>
            <a:r>
              <a:rPr lang="ar-IQ" sz="2800" dirty="0" smtClean="0">
                <a:solidFill>
                  <a:srgbClr val="FFFF00"/>
                </a:solidFill>
              </a:rPr>
              <a:t> غرس قيمة العلم ودوره في بناء المجتمعات في نفوس الطلاب </a:t>
            </a:r>
          </a:p>
          <a:p>
            <a:pPr>
              <a:buFontTx/>
              <a:buChar char="-"/>
            </a:pPr>
            <a:r>
              <a:rPr lang="ar-IQ" sz="2800" dirty="0" smtClean="0">
                <a:solidFill>
                  <a:srgbClr val="FFFF00"/>
                </a:solidFill>
              </a:rPr>
              <a:t> توضيح </a:t>
            </a:r>
            <a:r>
              <a:rPr lang="ar-IQ" sz="2800" dirty="0" err="1" smtClean="0">
                <a:solidFill>
                  <a:srgbClr val="FFFF00"/>
                </a:solidFill>
              </a:rPr>
              <a:t>اهمية</a:t>
            </a:r>
            <a:r>
              <a:rPr lang="ar-IQ" sz="2800" dirty="0" smtClean="0">
                <a:solidFill>
                  <a:srgbClr val="FFFF00"/>
                </a:solidFill>
              </a:rPr>
              <a:t> التفوق العلمي ودوره في </a:t>
            </a:r>
            <a:r>
              <a:rPr lang="ar-IQ" sz="2800" dirty="0" err="1" smtClean="0">
                <a:solidFill>
                  <a:srgbClr val="FFFF00"/>
                </a:solidFill>
              </a:rPr>
              <a:t>ايجاد</a:t>
            </a:r>
            <a:r>
              <a:rPr lang="ar-IQ" sz="2800" dirty="0" smtClean="0">
                <a:solidFill>
                  <a:srgbClr val="FFFF00"/>
                </a:solidFill>
              </a:rPr>
              <a:t> فرص العمل بعد التخرج </a:t>
            </a:r>
          </a:p>
          <a:p>
            <a:pPr>
              <a:buFontTx/>
              <a:buChar char="-"/>
            </a:pPr>
            <a:r>
              <a:rPr lang="ar-IQ" sz="2800" dirty="0" smtClean="0">
                <a:solidFill>
                  <a:srgbClr val="FFFF00"/>
                </a:solidFill>
              </a:rPr>
              <a:t> يحدد </a:t>
            </a:r>
            <a:r>
              <a:rPr lang="ar-IQ" sz="2800" dirty="0" err="1" smtClean="0">
                <a:solidFill>
                  <a:srgbClr val="FFFF00"/>
                </a:solidFill>
              </a:rPr>
              <a:t>اهدافه</a:t>
            </a:r>
            <a:r>
              <a:rPr lang="ar-IQ" sz="2800" dirty="0" smtClean="0">
                <a:solidFill>
                  <a:srgbClr val="FFFF00"/>
                </a:solidFill>
              </a:rPr>
              <a:t> من تدريس المنهج من </a:t>
            </a:r>
            <a:r>
              <a:rPr lang="ar-IQ" sz="2800" dirty="0" err="1" smtClean="0">
                <a:solidFill>
                  <a:srgbClr val="FFFF00"/>
                </a:solidFill>
              </a:rPr>
              <a:t>اول</a:t>
            </a:r>
            <a:r>
              <a:rPr lang="ar-IQ" sz="2800" dirty="0" smtClean="0">
                <a:solidFill>
                  <a:srgbClr val="FFFF00"/>
                </a:solidFill>
              </a:rPr>
              <a:t> محاضرة </a:t>
            </a:r>
            <a:endParaRPr lang="ar-IQ" sz="2800"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401080" cy="5868184"/>
          </a:xfrm>
        </p:spPr>
        <p:txBody>
          <a:bodyPr>
            <a:normAutofit fontScale="90000"/>
          </a:bodyPr>
          <a:lstStyle/>
          <a:p>
            <a:pPr algn="ctr"/>
            <a:r>
              <a:rPr lang="ar-IQ" dirty="0" smtClean="0">
                <a:solidFill>
                  <a:schemeClr val="accent1"/>
                </a:solidFill>
              </a:rPr>
              <a:t>تعرف الأخلاق بأنها مجموعة من المعاني والصفات المستقرة في النفس وفي ضوئها يحسن الفعل من نظرة الإنسان أو يقبح . ولهذا كان النهج السديد في إصلاح الناس وتقويم سلوكياتهم وتيسير سبل الحياة الطيبة لهم هو أن يبدأ المصلحون بإصلاح أنفسهم وتزكيتها وغرس معاني الأخلاق الجيدة فيها ولهذا أكد الإسلام على إصلاح النفوس ويبين إن تغير أحوال الناس هي تبعٌ لتغير ما بأنفسهم </a:t>
            </a:r>
            <a:endParaRPr lang="ar-IQ" dirty="0">
              <a:solidFill>
                <a:schemeClr val="accent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428604"/>
            <a:ext cx="8501122" cy="1285884"/>
          </a:xfrm>
        </p:spPr>
        <p:txBody>
          <a:bodyPr>
            <a:normAutofit/>
          </a:bodyPr>
          <a:lstStyle/>
          <a:p>
            <a:r>
              <a:rPr lang="ar-IQ" sz="3200" dirty="0" smtClean="0">
                <a:solidFill>
                  <a:srgbClr val="FFFF00"/>
                </a:solidFill>
              </a:rPr>
              <a:t>- يعتمد على </a:t>
            </a:r>
            <a:r>
              <a:rPr lang="ar-IQ" sz="3200" dirty="0" err="1" smtClean="0">
                <a:solidFill>
                  <a:srgbClr val="FFFF00"/>
                </a:solidFill>
              </a:rPr>
              <a:t>الاساليب</a:t>
            </a:r>
            <a:r>
              <a:rPr lang="ar-IQ" sz="3200" dirty="0" smtClean="0">
                <a:solidFill>
                  <a:srgbClr val="FFFF00"/>
                </a:solidFill>
              </a:rPr>
              <a:t> الحديثة في التدريس وكذلك يعتمد على التفاعلية بينه وبين الطلاب حتى يتغلب على الروتين في طريقة </a:t>
            </a:r>
            <a:r>
              <a:rPr lang="ar-IQ" sz="3200" dirty="0" err="1" smtClean="0">
                <a:solidFill>
                  <a:srgbClr val="FFFF00"/>
                </a:solidFill>
              </a:rPr>
              <a:t>اعطاء</a:t>
            </a:r>
            <a:r>
              <a:rPr lang="ar-IQ" sz="3200" dirty="0" smtClean="0">
                <a:solidFill>
                  <a:srgbClr val="FFFF00"/>
                </a:solidFill>
              </a:rPr>
              <a:t> المحاضرة </a:t>
            </a:r>
            <a:endParaRPr lang="ar-IQ" sz="3200" dirty="0">
              <a:solidFill>
                <a:srgbClr val="FFFF00"/>
              </a:solidFill>
            </a:endParaRPr>
          </a:p>
        </p:txBody>
      </p:sp>
      <p:sp>
        <p:nvSpPr>
          <p:cNvPr id="3" name="عنوان فرعي 2"/>
          <p:cNvSpPr>
            <a:spLocks noGrp="1"/>
          </p:cNvSpPr>
          <p:nvPr>
            <p:ph type="subTitle" idx="1"/>
          </p:nvPr>
        </p:nvSpPr>
        <p:spPr>
          <a:xfrm>
            <a:off x="285720" y="1785926"/>
            <a:ext cx="8572560" cy="4714908"/>
          </a:xfrm>
        </p:spPr>
        <p:txBody>
          <a:bodyPr/>
          <a:lstStyle/>
          <a:p>
            <a:r>
              <a:rPr lang="ar-IQ" dirty="0" smtClean="0"/>
              <a:t> </a:t>
            </a:r>
            <a:r>
              <a:rPr lang="ar-IQ" sz="3200" dirty="0" smtClean="0"/>
              <a:t>- </a:t>
            </a:r>
            <a:r>
              <a:rPr lang="ar-IQ" sz="3200" dirty="0" err="1" smtClean="0"/>
              <a:t>ان</a:t>
            </a:r>
            <a:r>
              <a:rPr lang="ar-IQ" sz="3200" dirty="0" smtClean="0"/>
              <a:t> يدخل بعض المفردات الجديدة التي تستجد في محاضراته </a:t>
            </a:r>
          </a:p>
          <a:p>
            <a:pPr>
              <a:buFontTx/>
              <a:buChar char="-"/>
            </a:pPr>
            <a:r>
              <a:rPr lang="ar-IQ" sz="3200" dirty="0" smtClean="0"/>
              <a:t>استعمال </a:t>
            </a:r>
            <a:r>
              <a:rPr lang="ar-IQ" sz="3200" dirty="0" err="1" smtClean="0"/>
              <a:t>الامثلة</a:t>
            </a:r>
            <a:r>
              <a:rPr lang="ar-IQ" sz="3200" dirty="0" smtClean="0"/>
              <a:t> الواقعية التي تخدم المعاني وتشوق الطالب لسماع المحاضرة </a:t>
            </a:r>
          </a:p>
          <a:p>
            <a:pPr>
              <a:buFontTx/>
              <a:buChar char="-"/>
            </a:pPr>
            <a:r>
              <a:rPr lang="ar-IQ" sz="3200" dirty="0" smtClean="0"/>
              <a:t> الانتقال التدريجي في طرح </a:t>
            </a:r>
            <a:r>
              <a:rPr lang="ar-IQ" sz="3200" dirty="0" err="1" smtClean="0"/>
              <a:t>الافكار</a:t>
            </a:r>
            <a:r>
              <a:rPr lang="ar-IQ" sz="3200" dirty="0" smtClean="0"/>
              <a:t> حتى يصبح الطالب ملم بالمادة العلمية </a:t>
            </a:r>
          </a:p>
          <a:p>
            <a:pPr>
              <a:buFontTx/>
              <a:buChar char="-"/>
            </a:pPr>
            <a:r>
              <a:rPr lang="ar-IQ" sz="3200" dirty="0" smtClean="0"/>
              <a:t> يطرح بعض </a:t>
            </a:r>
            <a:r>
              <a:rPr lang="ar-IQ" sz="3200" dirty="0" err="1" smtClean="0"/>
              <a:t>الاسئلة</a:t>
            </a:r>
            <a:r>
              <a:rPr lang="ar-IQ" sz="3200" dirty="0" smtClean="0"/>
              <a:t> والتمرينات بعد كل موضوع </a:t>
            </a:r>
            <a:r>
              <a:rPr lang="ar-IQ" sz="3200" dirty="0" err="1" smtClean="0"/>
              <a:t>او</a:t>
            </a:r>
            <a:r>
              <a:rPr lang="ar-IQ" sz="3200" dirty="0" smtClean="0"/>
              <a:t> محاضرة وفق </a:t>
            </a:r>
            <a:r>
              <a:rPr lang="ar-IQ" sz="3200" dirty="0" err="1" smtClean="0"/>
              <a:t>اسلوب</a:t>
            </a:r>
            <a:r>
              <a:rPr lang="ar-IQ" sz="3200" dirty="0" smtClean="0"/>
              <a:t> العمل الجماعي </a:t>
            </a:r>
          </a:p>
          <a:p>
            <a:pPr>
              <a:buFontTx/>
              <a:buChar char="-"/>
            </a:pPr>
            <a:r>
              <a:rPr lang="ar-IQ" sz="3200" dirty="0" smtClean="0"/>
              <a:t> تنمية وتطوير شخصية الطلاب</a:t>
            </a:r>
            <a:endParaRPr lang="ar-IQ"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428604"/>
            <a:ext cx="8501122" cy="1000132"/>
          </a:xfrm>
        </p:spPr>
        <p:txBody>
          <a:bodyPr>
            <a:normAutofit/>
          </a:bodyPr>
          <a:lstStyle/>
          <a:p>
            <a:r>
              <a:rPr lang="ar-IQ" sz="3200" dirty="0" smtClean="0">
                <a:solidFill>
                  <a:schemeClr val="tx1"/>
                </a:solidFill>
              </a:rPr>
              <a:t>العمل على حل مشكلات الطلبة العلمية والاجتماعية والنفسية مما يكسب احترام الطلاب</a:t>
            </a:r>
            <a:r>
              <a:rPr lang="en-US" sz="3200" dirty="0" smtClean="0">
                <a:solidFill>
                  <a:schemeClr val="tx1"/>
                </a:solidFill>
              </a:rPr>
              <a:t> </a:t>
            </a:r>
            <a:r>
              <a:rPr lang="ar-IQ" sz="3200" dirty="0" smtClean="0">
                <a:solidFill>
                  <a:schemeClr val="tx1"/>
                </a:solidFill>
              </a:rPr>
              <a:t>- </a:t>
            </a:r>
            <a:endParaRPr lang="ar-IQ" sz="3200" dirty="0">
              <a:solidFill>
                <a:schemeClr val="tx1"/>
              </a:solidFill>
            </a:endParaRPr>
          </a:p>
        </p:txBody>
      </p:sp>
      <p:sp>
        <p:nvSpPr>
          <p:cNvPr id="3" name="عنوان فرعي 2"/>
          <p:cNvSpPr>
            <a:spLocks noGrp="1"/>
          </p:cNvSpPr>
          <p:nvPr>
            <p:ph type="subTitle" idx="1"/>
          </p:nvPr>
        </p:nvSpPr>
        <p:spPr>
          <a:xfrm>
            <a:off x="285720" y="1500174"/>
            <a:ext cx="8501122" cy="5000660"/>
          </a:xfrm>
        </p:spPr>
        <p:txBody>
          <a:bodyPr/>
          <a:lstStyle/>
          <a:p>
            <a:pPr>
              <a:buFontTx/>
              <a:buChar char="-"/>
            </a:pPr>
            <a:r>
              <a:rPr lang="ar-IQ" sz="3200" dirty="0" err="1" smtClean="0">
                <a:solidFill>
                  <a:srgbClr val="FFFF00"/>
                </a:solidFill>
              </a:rPr>
              <a:t>ان</a:t>
            </a:r>
            <a:r>
              <a:rPr lang="ar-IQ" sz="3200" dirty="0" smtClean="0">
                <a:solidFill>
                  <a:srgbClr val="FFFF00"/>
                </a:solidFill>
              </a:rPr>
              <a:t> يلتزم حضوره في الوقت المحدد </a:t>
            </a:r>
            <a:r>
              <a:rPr lang="ar-IQ" sz="3200" dirty="0" err="1" smtClean="0">
                <a:solidFill>
                  <a:srgbClr val="FFFF00"/>
                </a:solidFill>
              </a:rPr>
              <a:t>للماضرة</a:t>
            </a:r>
            <a:r>
              <a:rPr lang="ar-IQ" sz="3200" dirty="0" smtClean="0">
                <a:solidFill>
                  <a:srgbClr val="FFFF00"/>
                </a:solidFill>
              </a:rPr>
              <a:t> </a:t>
            </a:r>
          </a:p>
          <a:p>
            <a:pPr>
              <a:buFontTx/>
              <a:buChar char="-"/>
            </a:pPr>
            <a:r>
              <a:rPr lang="ar-IQ" sz="3200" dirty="0" smtClean="0">
                <a:solidFill>
                  <a:srgbClr val="FFFF00"/>
                </a:solidFill>
              </a:rPr>
              <a:t> يتفرغ للطلبة وقت المحاضرة ( </a:t>
            </a:r>
            <a:r>
              <a:rPr lang="ar-IQ" sz="3200" dirty="0" err="1" smtClean="0">
                <a:solidFill>
                  <a:srgbClr val="FFFF00"/>
                </a:solidFill>
              </a:rPr>
              <a:t>اغلاق</a:t>
            </a:r>
            <a:r>
              <a:rPr lang="ar-IQ" sz="3200" dirty="0" smtClean="0">
                <a:solidFill>
                  <a:srgbClr val="FFFF00"/>
                </a:solidFill>
              </a:rPr>
              <a:t> </a:t>
            </a:r>
            <a:r>
              <a:rPr lang="ar-IQ" sz="3200" dirty="0" err="1" smtClean="0">
                <a:solidFill>
                  <a:srgbClr val="FFFF00"/>
                </a:solidFill>
              </a:rPr>
              <a:t>الموبايل</a:t>
            </a:r>
            <a:r>
              <a:rPr lang="ar-IQ" sz="3200" dirty="0" smtClean="0">
                <a:solidFill>
                  <a:srgbClr val="FFFF00"/>
                </a:solidFill>
              </a:rPr>
              <a:t> لا يستعمل المسبحة </a:t>
            </a:r>
            <a:r>
              <a:rPr lang="ar-IQ" sz="3200" dirty="0" err="1" smtClean="0">
                <a:solidFill>
                  <a:srgbClr val="FFFF00"/>
                </a:solidFill>
              </a:rPr>
              <a:t>او</a:t>
            </a:r>
            <a:r>
              <a:rPr lang="ar-IQ" sz="3200" dirty="0" smtClean="0">
                <a:solidFill>
                  <a:srgbClr val="FFFF00"/>
                </a:solidFill>
              </a:rPr>
              <a:t> التحدث في </a:t>
            </a:r>
            <a:r>
              <a:rPr lang="ar-IQ" sz="3200" dirty="0" err="1" smtClean="0">
                <a:solidFill>
                  <a:srgbClr val="FFFF00"/>
                </a:solidFill>
              </a:rPr>
              <a:t>امور</a:t>
            </a:r>
            <a:r>
              <a:rPr lang="ar-IQ" sz="3200" dirty="0" smtClean="0">
                <a:solidFill>
                  <a:srgbClr val="FFFF00"/>
                </a:solidFill>
              </a:rPr>
              <a:t> خارج المحاضرة عدا بعض التوجيهات </a:t>
            </a:r>
          </a:p>
          <a:p>
            <a:pPr>
              <a:buFontTx/>
              <a:buChar char="-"/>
            </a:pPr>
            <a:r>
              <a:rPr lang="ar-IQ" sz="3200" dirty="0" smtClean="0">
                <a:solidFill>
                  <a:srgbClr val="FFFF00"/>
                </a:solidFill>
              </a:rPr>
              <a:t>- </a:t>
            </a:r>
            <a:r>
              <a:rPr lang="ar-IQ" sz="3200" dirty="0" err="1" smtClean="0">
                <a:solidFill>
                  <a:srgbClr val="FFFF00"/>
                </a:solidFill>
              </a:rPr>
              <a:t>امور</a:t>
            </a:r>
            <a:r>
              <a:rPr lang="ar-IQ" sz="3200" dirty="0" smtClean="0">
                <a:solidFill>
                  <a:srgbClr val="FFFF00"/>
                </a:solidFill>
              </a:rPr>
              <a:t> شخصية مثل :</a:t>
            </a:r>
          </a:p>
          <a:p>
            <a:r>
              <a:rPr lang="ar-IQ" sz="3200" dirty="0" smtClean="0">
                <a:solidFill>
                  <a:srgbClr val="FFFF00"/>
                </a:solidFill>
              </a:rPr>
              <a:t>1- الاهتمام بمظهره وهندامه </a:t>
            </a:r>
          </a:p>
          <a:p>
            <a:r>
              <a:rPr lang="ar-IQ" sz="3200" dirty="0" smtClean="0">
                <a:solidFill>
                  <a:srgbClr val="FFFF00"/>
                </a:solidFill>
              </a:rPr>
              <a:t>2- </a:t>
            </a:r>
            <a:r>
              <a:rPr lang="ar-IQ" sz="3200" dirty="0" err="1" smtClean="0">
                <a:solidFill>
                  <a:srgbClr val="FFFF00"/>
                </a:solidFill>
              </a:rPr>
              <a:t>ان</a:t>
            </a:r>
            <a:r>
              <a:rPr lang="ar-IQ" sz="3200" dirty="0" smtClean="0">
                <a:solidFill>
                  <a:srgbClr val="FFFF00"/>
                </a:solidFill>
              </a:rPr>
              <a:t> يكرر استعمال كلمة شكراً لكل سؤال يطرح من قبل المتدرب </a:t>
            </a:r>
            <a:r>
              <a:rPr lang="ar-IQ" sz="3200" dirty="0" err="1" smtClean="0">
                <a:solidFill>
                  <a:srgbClr val="FFFF00"/>
                </a:solidFill>
              </a:rPr>
              <a:t>او</a:t>
            </a:r>
            <a:r>
              <a:rPr lang="ar-IQ" sz="3200" dirty="0" smtClean="0">
                <a:solidFill>
                  <a:srgbClr val="FFFF00"/>
                </a:solidFill>
              </a:rPr>
              <a:t> الطالب وهذه كلمة تحفز الطلبة على بذل </a:t>
            </a:r>
            <a:r>
              <a:rPr lang="ar-IQ" sz="3200" dirty="0" err="1" smtClean="0">
                <a:solidFill>
                  <a:srgbClr val="FFFF00"/>
                </a:solidFill>
              </a:rPr>
              <a:t>اقصى</a:t>
            </a:r>
            <a:r>
              <a:rPr lang="ar-IQ" sz="3200" dirty="0" smtClean="0">
                <a:solidFill>
                  <a:srgbClr val="FFFF00"/>
                </a:solidFill>
              </a:rPr>
              <a:t> الجهود في </a:t>
            </a:r>
            <a:r>
              <a:rPr lang="ar-IQ" sz="3200" dirty="0" err="1" smtClean="0">
                <a:solidFill>
                  <a:srgbClr val="FFFF00"/>
                </a:solidFill>
              </a:rPr>
              <a:t>اداء</a:t>
            </a:r>
            <a:r>
              <a:rPr lang="ar-IQ" sz="3200" dirty="0" smtClean="0">
                <a:solidFill>
                  <a:srgbClr val="FFFF00"/>
                </a:solidFill>
              </a:rPr>
              <a:t> واجباتهم ويتعلموا اللياقة وحسن السلوك</a:t>
            </a:r>
            <a:endParaRPr lang="ar-IQ" dirty="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357166"/>
            <a:ext cx="8572560" cy="1143008"/>
          </a:xfrm>
        </p:spPr>
        <p:txBody>
          <a:bodyPr>
            <a:normAutofit/>
          </a:bodyPr>
          <a:lstStyle/>
          <a:p>
            <a:r>
              <a:rPr lang="ar-IQ" sz="3200" dirty="0" smtClean="0">
                <a:solidFill>
                  <a:schemeClr val="tx1"/>
                </a:solidFill>
              </a:rPr>
              <a:t>- الابتسامة عند الدخول للقاعة الدراسية وهي </a:t>
            </a:r>
            <a:r>
              <a:rPr lang="ar-IQ" sz="3200" dirty="0" err="1" smtClean="0">
                <a:solidFill>
                  <a:schemeClr val="tx1"/>
                </a:solidFill>
              </a:rPr>
              <a:t>افضل</a:t>
            </a:r>
            <a:r>
              <a:rPr lang="ar-IQ" sz="3200" dirty="0" smtClean="0">
                <a:solidFill>
                  <a:schemeClr val="tx1"/>
                </a:solidFill>
              </a:rPr>
              <a:t> وسيلة ناجحة في تهيئة بيئة فعالة ،</a:t>
            </a:r>
            <a:endParaRPr lang="ar-IQ" sz="3200" dirty="0">
              <a:solidFill>
                <a:schemeClr val="tx1"/>
              </a:solidFill>
            </a:endParaRPr>
          </a:p>
        </p:txBody>
      </p:sp>
      <p:sp>
        <p:nvSpPr>
          <p:cNvPr id="3" name="عنوان فرعي 2"/>
          <p:cNvSpPr>
            <a:spLocks noGrp="1"/>
          </p:cNvSpPr>
          <p:nvPr>
            <p:ph type="subTitle" idx="1"/>
          </p:nvPr>
        </p:nvSpPr>
        <p:spPr>
          <a:xfrm>
            <a:off x="285720" y="1571612"/>
            <a:ext cx="8572560" cy="4929222"/>
          </a:xfrm>
        </p:spPr>
        <p:txBody>
          <a:bodyPr>
            <a:normAutofit/>
          </a:bodyPr>
          <a:lstStyle/>
          <a:p>
            <a:r>
              <a:rPr lang="ar-IQ" sz="3200" dirty="0" smtClean="0">
                <a:solidFill>
                  <a:srgbClr val="FFFF00"/>
                </a:solidFill>
              </a:rPr>
              <a:t>وهذه لها مدلولات عدة منها :. تدل على انك شخص كريم ولطيف ومهذب ، وانك تمتلك مظهراً </a:t>
            </a:r>
            <a:r>
              <a:rPr lang="ar-IQ" sz="3200" dirty="0" err="1" smtClean="0">
                <a:solidFill>
                  <a:srgbClr val="FFFF00"/>
                </a:solidFill>
              </a:rPr>
              <a:t>انيقاً</a:t>
            </a:r>
            <a:r>
              <a:rPr lang="ar-IQ" sz="3200" dirty="0" smtClean="0">
                <a:solidFill>
                  <a:srgbClr val="FFFF00"/>
                </a:solidFill>
              </a:rPr>
              <a:t> كما وتدل على انك راضٍ على نفسك وتود </a:t>
            </a:r>
            <a:r>
              <a:rPr lang="ar-IQ" sz="3200" dirty="0" err="1" smtClean="0">
                <a:solidFill>
                  <a:srgbClr val="FFFF00"/>
                </a:solidFill>
              </a:rPr>
              <a:t>ان</a:t>
            </a:r>
            <a:r>
              <a:rPr lang="ar-IQ" sz="3200" dirty="0" smtClean="0">
                <a:solidFill>
                  <a:srgbClr val="FFFF00"/>
                </a:solidFill>
              </a:rPr>
              <a:t> يرضى </a:t>
            </a:r>
            <a:r>
              <a:rPr lang="ar-IQ" sz="3200" dirty="0" err="1" smtClean="0">
                <a:solidFill>
                  <a:srgbClr val="FFFF00"/>
                </a:solidFill>
              </a:rPr>
              <a:t>الاخرون</a:t>
            </a:r>
            <a:r>
              <a:rPr lang="ar-IQ" sz="3200" dirty="0" smtClean="0">
                <a:solidFill>
                  <a:srgbClr val="FFFF00"/>
                </a:solidFill>
              </a:rPr>
              <a:t> عن </a:t>
            </a:r>
            <a:r>
              <a:rPr lang="ar-IQ" sz="3200" dirty="0" err="1" smtClean="0">
                <a:solidFill>
                  <a:srgbClr val="FFFF00"/>
                </a:solidFill>
              </a:rPr>
              <a:t>انفسهم</a:t>
            </a:r>
            <a:r>
              <a:rPr lang="ar-IQ" sz="3200" dirty="0" smtClean="0">
                <a:solidFill>
                  <a:srgbClr val="FFFF00"/>
                </a:solidFill>
              </a:rPr>
              <a:t> </a:t>
            </a:r>
          </a:p>
          <a:p>
            <a:r>
              <a:rPr lang="ar-IQ" sz="3200" dirty="0" smtClean="0">
                <a:solidFill>
                  <a:srgbClr val="FFFF00"/>
                </a:solidFill>
              </a:rPr>
              <a:t> - بمعنى </a:t>
            </a:r>
            <a:r>
              <a:rPr lang="ar-IQ" sz="3200" dirty="0" err="1" smtClean="0">
                <a:solidFill>
                  <a:srgbClr val="FFFF00"/>
                </a:solidFill>
              </a:rPr>
              <a:t>ان</a:t>
            </a:r>
            <a:r>
              <a:rPr lang="ar-IQ" sz="3200" dirty="0" smtClean="0">
                <a:solidFill>
                  <a:srgbClr val="FFFF00"/>
                </a:solidFill>
              </a:rPr>
              <a:t> تكون قدوة حسنة لطلبتك وكما قال الشاعر</a:t>
            </a:r>
          </a:p>
          <a:p>
            <a:endParaRPr lang="ar-IQ" sz="3200" dirty="0" smtClean="0">
              <a:solidFill>
                <a:srgbClr val="FFFF00"/>
              </a:solidFill>
            </a:endParaRPr>
          </a:p>
          <a:p>
            <a:r>
              <a:rPr lang="ar-IQ" sz="4000" dirty="0" smtClean="0">
                <a:solidFill>
                  <a:srgbClr val="FFFF00"/>
                </a:solidFill>
              </a:rPr>
              <a:t>قم للمعلم وفه </a:t>
            </a:r>
            <a:r>
              <a:rPr lang="ar-IQ" sz="4000" dirty="0" err="1" smtClean="0">
                <a:solidFill>
                  <a:srgbClr val="FFFF00"/>
                </a:solidFill>
              </a:rPr>
              <a:t>التبجيلا</a:t>
            </a:r>
            <a:r>
              <a:rPr lang="ar-IQ" sz="4000" dirty="0" smtClean="0">
                <a:solidFill>
                  <a:srgbClr val="FFFF00"/>
                </a:solidFill>
              </a:rPr>
              <a:t>    كاد المعلم </a:t>
            </a:r>
            <a:r>
              <a:rPr lang="ar-IQ" sz="4000" dirty="0" err="1" smtClean="0">
                <a:solidFill>
                  <a:srgbClr val="FFFF00"/>
                </a:solidFill>
              </a:rPr>
              <a:t>ان</a:t>
            </a:r>
            <a:r>
              <a:rPr lang="ar-IQ" sz="4000" dirty="0" smtClean="0">
                <a:solidFill>
                  <a:srgbClr val="FFFF00"/>
                </a:solidFill>
              </a:rPr>
              <a:t> يكون رسولا</a:t>
            </a:r>
            <a:endParaRPr lang="ar-IQ" sz="4000" dirty="0">
              <a:solidFill>
                <a:srgbClr val="FFFF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algn="ctr"/>
            <a:r>
              <a:rPr lang="ar-IQ" sz="8800" dirty="0" smtClean="0">
                <a:solidFill>
                  <a:schemeClr val="tx1"/>
                </a:solidFill>
              </a:rPr>
              <a:t>شكراً لحسن إصغائكم</a:t>
            </a:r>
            <a:endParaRPr lang="ar-IQ" sz="88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714356"/>
            <a:ext cx="7851648" cy="1714512"/>
          </a:xfrm>
        </p:spPr>
        <p:txBody>
          <a:bodyPr>
            <a:normAutofit/>
          </a:bodyPr>
          <a:lstStyle/>
          <a:p>
            <a:r>
              <a:rPr lang="ar-IQ" sz="9600" dirty="0" err="1" smtClean="0">
                <a:solidFill>
                  <a:schemeClr val="tx1"/>
                </a:solidFill>
              </a:rPr>
              <a:t>اذ</a:t>
            </a:r>
            <a:r>
              <a:rPr lang="ar-IQ" sz="9600" dirty="0" smtClean="0">
                <a:solidFill>
                  <a:schemeClr val="tx1"/>
                </a:solidFill>
              </a:rPr>
              <a:t> قال تعالى </a:t>
            </a:r>
            <a:endParaRPr lang="ar-IQ" sz="9600" dirty="0">
              <a:solidFill>
                <a:schemeClr val="tx1"/>
              </a:solidFill>
            </a:endParaRPr>
          </a:p>
        </p:txBody>
      </p:sp>
      <p:sp>
        <p:nvSpPr>
          <p:cNvPr id="3" name="عنوان فرعي 2"/>
          <p:cNvSpPr>
            <a:spLocks noGrp="1"/>
          </p:cNvSpPr>
          <p:nvPr>
            <p:ph type="subTitle" idx="1"/>
          </p:nvPr>
        </p:nvSpPr>
        <p:spPr>
          <a:xfrm>
            <a:off x="533400" y="3228536"/>
            <a:ext cx="7854696" cy="2772232"/>
          </a:xfrm>
        </p:spPr>
        <p:txBody>
          <a:bodyPr>
            <a:normAutofit/>
          </a:bodyPr>
          <a:lstStyle/>
          <a:p>
            <a:pPr algn="ctr"/>
            <a:r>
              <a:rPr lang="ar-IQ" sz="5400" dirty="0" smtClean="0">
                <a:solidFill>
                  <a:srgbClr val="FFFF00"/>
                </a:solidFill>
                <a:cs typeface="DecoType Naskh Variants" pitchFamily="2" charset="-78"/>
              </a:rPr>
              <a:t>إن الله لا يغيرُ ما بقومٍِِ حتى يغيروا ما بأنفسهم</a:t>
            </a:r>
            <a:endParaRPr lang="ar-IQ" sz="5400" dirty="0">
              <a:solidFill>
                <a:srgbClr val="FFFF00"/>
              </a:solidFill>
              <a:cs typeface="DecoType Naskh Variants"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571480"/>
            <a:ext cx="8643998" cy="6000792"/>
          </a:xfrm>
        </p:spPr>
        <p:txBody>
          <a:bodyPr>
            <a:normAutofit fontScale="90000"/>
          </a:bodyPr>
          <a:lstStyle/>
          <a:p>
            <a:pPr algn="ctr"/>
            <a:r>
              <a:rPr lang="ar-IQ" dirty="0" smtClean="0">
                <a:solidFill>
                  <a:schemeClr val="accent1"/>
                </a:solidFill>
              </a:rPr>
              <a:t>فإذن الرسالة الإسلامية تريد تحقيق الغاية الإنسانية السامية إلا وهي : أن يكون للإنسان خلقٌ كريم وسلوك نظيف يليق بكرامة الإنسان ، وان عناية الإسلام وحرصه على تحقيق هذه الغاية هو من اجل إيجاد عناصر قوية وأفراد صالحين كي يستطيعوا أن يسهموا بقلوبهم وعقولهم في ترفيه الحياة . وقد اكتسب الرسول الكريم صلى الله عليه واله . أخلاقه ومكارمه من الدعوة  القرآنية ، إذ قال (ص) </a:t>
            </a:r>
            <a:br>
              <a:rPr lang="ar-IQ" dirty="0" smtClean="0">
                <a:solidFill>
                  <a:schemeClr val="accent1"/>
                </a:solidFill>
              </a:rPr>
            </a:br>
            <a:r>
              <a:rPr lang="ar-IQ" dirty="0" smtClean="0">
                <a:solidFill>
                  <a:schemeClr val="accent1"/>
                </a:solidFill>
              </a:rPr>
              <a:t> {إنما بعثت لأتمم مكارم الأخلاق }</a:t>
            </a:r>
            <a:endParaRPr lang="ar-IQ" dirty="0">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401080" cy="5796746"/>
          </a:xfrm>
        </p:spPr>
        <p:txBody>
          <a:bodyPr/>
          <a:lstStyle/>
          <a:p>
            <a:pPr algn="ctr"/>
            <a:r>
              <a:rPr lang="ar-IQ" dirty="0" smtClean="0"/>
              <a:t>وقد مدحه الله عز وجل حيث قال  { وانك لعلى خلق عظيم}{وكنتم خير امة أخرجت للناس تأمرون بالمعروف وتنهون عن المنكر وتؤمنون بالله } وقال تعالى { لقد خلقنا الإنسان في أحسن تقويم } </a:t>
            </a:r>
            <a:br>
              <a:rPr lang="ar-IQ" dirty="0" smtClean="0"/>
            </a:br>
            <a:r>
              <a:rPr lang="ar-IQ" dirty="0" smtClean="0"/>
              <a:t>كما وتجسد الأخلاق في دعوة القران الكريم إلى العزة والكرامة وعدم التهاون { ولا تهنوا ولا تحزنوا وانتم الأعلون إن كنتم مؤمنين }  </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29642" cy="5796746"/>
          </a:xfrm>
        </p:spPr>
        <p:txBody>
          <a:bodyPr>
            <a:normAutofit fontScale="90000"/>
          </a:bodyPr>
          <a:lstStyle/>
          <a:p>
            <a:pPr algn="ctr"/>
            <a:r>
              <a:rPr lang="ar-IQ" dirty="0" smtClean="0">
                <a:solidFill>
                  <a:srgbClr val="FF0000"/>
                </a:solidFill>
              </a:rPr>
              <a:t>وقال الشاعر احمد شوقي                          </a:t>
            </a:r>
            <a:r>
              <a:rPr lang="ar-IQ" dirty="0" smtClean="0"/>
              <a:t/>
            </a:r>
            <a:br>
              <a:rPr lang="ar-IQ" dirty="0" smtClean="0"/>
            </a:br>
            <a:r>
              <a:rPr lang="ar-IQ" sz="4400" dirty="0" smtClean="0"/>
              <a:t>فان الأمم الأخلاق ما بقيت   فان ذهبت أخلاقهم ذهبوا </a:t>
            </a:r>
            <a:r>
              <a:rPr lang="ar-IQ" sz="4400" dirty="0" smtClean="0">
                <a:solidFill>
                  <a:schemeClr val="accent1"/>
                </a:solidFill>
              </a:rPr>
              <a:t/>
            </a:r>
            <a:br>
              <a:rPr lang="ar-IQ" sz="4400" dirty="0" smtClean="0">
                <a:solidFill>
                  <a:schemeClr val="accent1"/>
                </a:solidFill>
              </a:rPr>
            </a:br>
            <a:r>
              <a:rPr lang="ar-IQ" sz="4400" dirty="0" smtClean="0">
                <a:solidFill>
                  <a:srgbClr val="FF0000"/>
                </a:solidFill>
              </a:rPr>
              <a:t>وقال أخر                                                 </a:t>
            </a:r>
            <a:r>
              <a:rPr lang="ar-IQ" sz="4400" dirty="0" smtClean="0">
                <a:solidFill>
                  <a:schemeClr val="accent1"/>
                </a:solidFill>
              </a:rPr>
              <a:t/>
            </a:r>
            <a:br>
              <a:rPr lang="ar-IQ" sz="4400" dirty="0" smtClean="0">
                <a:solidFill>
                  <a:schemeClr val="accent1"/>
                </a:solidFill>
              </a:rPr>
            </a:br>
            <a:r>
              <a:rPr lang="ar-IQ" sz="4000" dirty="0" smtClean="0"/>
              <a:t>فأدب النفس واستكمل فضائلها    فأنت بالنفس لا بالجسم إنسانُ</a:t>
            </a:r>
            <a:r>
              <a:rPr lang="ar-IQ" sz="4000" dirty="0" smtClean="0">
                <a:solidFill>
                  <a:schemeClr val="accent1"/>
                </a:solidFill>
              </a:rPr>
              <a:t/>
            </a:r>
            <a:br>
              <a:rPr lang="ar-IQ" sz="4000" dirty="0" smtClean="0">
                <a:solidFill>
                  <a:schemeClr val="accent1"/>
                </a:solidFill>
              </a:rPr>
            </a:br>
            <a:r>
              <a:rPr lang="ar-IQ" sz="4000" dirty="0" smtClean="0">
                <a:solidFill>
                  <a:schemeClr val="accent1"/>
                </a:solidFill>
              </a:rPr>
              <a:t>إن المثل الأعلى للأفراد بصورة عامة والأستاذ بصورة خاصة : هو الشرف والنزاهة والاستعلاء على الهوى والشهوة ، وعرفان الحق والواجب ، والتمسك بأهداف الفضيلة والاندماج في جو روحي خالص بعيداً عن شوائب الروح والتضحية ونكران الذات ، والصدق والإخلاص والأمانة والوفاء والمحبة والتسامح </a:t>
            </a:r>
            <a:r>
              <a:rPr lang="ar-IQ" sz="4000" dirty="0" smtClean="0"/>
              <a:t/>
            </a:r>
            <a:br>
              <a:rPr lang="ar-IQ" sz="4000" dirty="0" smtClean="0"/>
            </a:b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29642" cy="5725308"/>
          </a:xfrm>
        </p:spPr>
        <p:txBody>
          <a:bodyPr>
            <a:normAutofit fontScale="90000"/>
          </a:bodyPr>
          <a:lstStyle/>
          <a:p>
            <a:pPr algn="ctr"/>
            <a:r>
              <a:rPr lang="ar-IQ" dirty="0" smtClean="0">
                <a:solidFill>
                  <a:schemeClr val="accent1"/>
                </a:solidFill>
              </a:rPr>
              <a:t>إذ إن الأخلاق هي الركيزة الأساسية في حياة الأمم باعتبارها الوجه الرئيس للسلوك الإنساني والاجتماعي والتربوي نحو التضامن والمساواة والتعايش وما يترتب عليها من قيم ومبادئ .تسهر على تنظيم المجتمع من اجل الاستقرار وان لكل مهنة أخلاقيات ينبغي احترامها والالتزام </a:t>
            </a:r>
            <a:r>
              <a:rPr lang="ar-IQ" dirty="0" err="1" smtClean="0">
                <a:solidFill>
                  <a:schemeClr val="accent1"/>
                </a:solidFill>
              </a:rPr>
              <a:t>بها</a:t>
            </a:r>
            <a:r>
              <a:rPr lang="ar-IQ" dirty="0" smtClean="0">
                <a:solidFill>
                  <a:schemeClr val="accent1"/>
                </a:solidFill>
              </a:rPr>
              <a:t> ، ولمهنة التدريس  كغيرها من المهن أخلاقيات نابعة من الدور الفاعل بين عضو هيئة التدريس وطلبته والمجتمع </a:t>
            </a:r>
            <a:endParaRPr lang="ar-IQ" dirty="0">
              <a:solidFill>
                <a:schemeClr val="accent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20688"/>
            <a:ext cx="9144000" cy="6001643"/>
          </a:xfrm>
          <a:prstGeom prst="rect">
            <a:avLst/>
          </a:prstGeom>
        </p:spPr>
        <p:txBody>
          <a:bodyPr wrap="square">
            <a:spAutoFit/>
          </a:bodyPr>
          <a:lstStyle/>
          <a:p>
            <a:pPr algn="just"/>
            <a:r>
              <a:rPr lang="ar-IQ" sz="2400" dirty="0"/>
              <a:t>ثلاث وظائف أساسية تمثل المجال الذي تعمل فيه الجامعات والساحة التي تتحرك داخلها, هذه الوظائف هي التعليم, والبحث العلمي, وخدمة المجتمع. ونجاح وفشل أي جامعة في العالم في هذه المهمات الثلاث يعتمد على أمور عدة أهمها الثقافة, والقيم, والأعراف, والتقاليد الجامعية, والإمكانات المادية والبشرية, والنظم واللوائح التي يفترض أن تسير أعمال الجامعة اليومية, ويلتزم الجميع بها. الثقافة, والقيم, والأعراف, والتقاليد الجامعية خصائص عرفت عن الجامعات المرموقة تسري بين الطلاب, والأساتذة ومن يتقلدون أعمالاً إدارية في الجامعة, ومن هذه الخصائص الرزانة والحصافة, والاتسام بالموضوعية, والعلمية, وهذه أهم خاصية يفترض أن تتسم بها أي مؤسسة تعليمية بما في ذلك الجامعة. </a:t>
            </a:r>
          </a:p>
          <a:p>
            <a:pPr algn="just"/>
            <a:r>
              <a:rPr lang="ar-IQ" sz="2400" dirty="0" smtClean="0"/>
              <a:t>الموضوعيةوالعلمية </a:t>
            </a:r>
            <a:r>
              <a:rPr lang="ar-IQ" sz="2400" dirty="0"/>
              <a:t>عكس الذاتية التي تتأثر بالمشاعر, والعواطف, والعلاقات الأسرية, والجغرافية, وكذلك المصالح التي كثيراً ما تظهر آثارها المدمرة على العمل الجامعي. الجميع في الجامعة, أي جامعة كانت, مطالبون بالاتسام بالموضوعية: الأستاذ في تدريسه, وتقييمه لطلابه, وتعامله معهم, والرئيس, والعميد, ووكيل الجامعة, ومديرها هم مطالبون بالاتسام بهذه الخاصية في قراراتهم, وتقييمهم لمن يعملون معهم، إضافة إلى اعتماد الخطط والمشاريع التي يتبنونها. الثقافة الجامعية تقتضي إدراك أن الجامعة يفترض أن تكون مصدر إلهام, ووعي لمجتمعها, ومثالاً يحتذى وظيفياً, وإدارياً, وخطة, ومنهج عمل, كما أن الطلاب يفترض أن يكون تكوينهم قائما على هذا الأساس من أجل إكسابهم هذه </a:t>
            </a:r>
            <a:r>
              <a:rPr lang="ar-IQ" sz="2400" smtClean="0"/>
              <a:t>الخاصية .</a:t>
            </a:r>
            <a:endParaRPr lang="ar-IQ" sz="2400" dirty="0">
              <a:effectLst/>
            </a:endParaRPr>
          </a:p>
        </p:txBody>
      </p:sp>
    </p:spTree>
    <p:extLst>
      <p:ext uri="{BB962C8B-B14F-4D97-AF65-F5344CB8AC3E}">
        <p14:creationId xmlns:p14="http://schemas.microsoft.com/office/powerpoint/2010/main" val="1213885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00034" y="428604"/>
            <a:ext cx="8215370" cy="1000132"/>
          </a:xfrm>
        </p:spPr>
        <p:txBody>
          <a:bodyPr>
            <a:normAutofit fontScale="90000"/>
          </a:bodyPr>
          <a:lstStyle/>
          <a:p>
            <a:pPr algn="ctr"/>
            <a:r>
              <a:rPr lang="ar-IQ" dirty="0" smtClean="0">
                <a:solidFill>
                  <a:srgbClr val="FFFF00"/>
                </a:solidFill>
              </a:rPr>
              <a:t/>
            </a:r>
            <a:br>
              <a:rPr lang="ar-IQ" dirty="0" smtClean="0">
                <a:solidFill>
                  <a:srgbClr val="FFFF00"/>
                </a:solidFill>
              </a:rPr>
            </a:br>
            <a:r>
              <a:rPr lang="ar-IQ" dirty="0" smtClean="0">
                <a:solidFill>
                  <a:srgbClr val="FFFF00"/>
                </a:solidFill>
              </a:rPr>
              <a:t>أخلاقية مهنة التدريس والتقاليد الجامعية</a:t>
            </a:r>
            <a:endParaRPr lang="ar-IQ" dirty="0">
              <a:solidFill>
                <a:srgbClr val="FFFF00"/>
              </a:solidFill>
            </a:endParaRPr>
          </a:p>
        </p:txBody>
      </p:sp>
      <p:sp>
        <p:nvSpPr>
          <p:cNvPr id="3" name="عنوان فرعي 2"/>
          <p:cNvSpPr>
            <a:spLocks noGrp="1"/>
          </p:cNvSpPr>
          <p:nvPr>
            <p:ph type="subTitle" idx="1"/>
          </p:nvPr>
        </p:nvSpPr>
        <p:spPr>
          <a:xfrm>
            <a:off x="214282" y="1571612"/>
            <a:ext cx="8643998" cy="5072098"/>
          </a:xfrm>
        </p:spPr>
        <p:txBody>
          <a:bodyPr>
            <a:normAutofit/>
          </a:bodyPr>
          <a:lstStyle/>
          <a:p>
            <a:r>
              <a:rPr lang="ar-IQ" sz="3200" dirty="0" smtClean="0"/>
              <a:t>تعد مهنة التدريس الجامعي رسالة رفيعة الشأن عالية المنزلة تحضى باهتمام الجميع ، لما لها من تأثير عظيم في حاضر الأمم و مستقبلها ، وان من المسلمات الضرورية في قياس تطور وتقدم أية جامعة وعلى المستوى العالمي هي قياس مدى تطور مهارات وكفايات عضو هيئة التدريس إذ يعد عضو هيئة التدريس في الجامعة الحجر الأساس في العملية التعليمية ، فعليه يقع العبء الأكبر في تزويد الطلاب بكل ما هو مستحدث من حقائق ونظريات وقوانين ، وتشكيل اتجاهاتهم على نحو يمكنهم من التأقلم مع التغيرات الراهنة والتغيرات المستقبلية ويساعدهم على توظيف إمكاناتهم العقلية والانفعالية والمهارية من اجل مواجهتها مما يعود </a:t>
            </a:r>
            <a:endParaRPr lang="ar-IQ"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TotalTime>
  <Words>1731</Words>
  <Application>Microsoft Office PowerPoint</Application>
  <PresentationFormat>On-screen Show (4:3)</PresentationFormat>
  <Paragraphs>83</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Calibri</vt:lpstr>
      <vt:lpstr>Constantia</vt:lpstr>
      <vt:lpstr>DecoType Naskh Variants</vt:lpstr>
      <vt:lpstr>Majalla UI</vt:lpstr>
      <vt:lpstr>Traditional Arabic</vt:lpstr>
      <vt:lpstr>Wingdings 2</vt:lpstr>
      <vt:lpstr>تدفق</vt:lpstr>
      <vt:lpstr>أخلاقيات مهمة التدريس والتقاليد الجامعية </vt:lpstr>
      <vt:lpstr>تعرف الأخلاق بأنها مجموعة من المعاني والصفات المستقرة في النفس وفي ضوئها يحسن الفعل من نظرة الإنسان أو يقبح . ولهذا كان النهج السديد في إصلاح الناس وتقويم سلوكياتهم وتيسير سبل الحياة الطيبة لهم هو أن يبدأ المصلحون بإصلاح أنفسهم وتزكيتها وغرس معاني الأخلاق الجيدة فيها ولهذا أكد الإسلام على إصلاح النفوس ويبين إن تغير أحوال الناس هي تبعٌ لتغير ما بأنفسهم </vt:lpstr>
      <vt:lpstr>اذ قال تعالى </vt:lpstr>
      <vt:lpstr>فإذن الرسالة الإسلامية تريد تحقيق الغاية الإنسانية السامية إلا وهي : أن يكون للإنسان خلقٌ كريم وسلوك نظيف يليق بكرامة الإنسان ، وان عناية الإسلام وحرصه على تحقيق هذه الغاية هو من اجل إيجاد عناصر قوية وأفراد صالحين كي يستطيعوا أن يسهموا بقلوبهم وعقولهم في ترفيه الحياة . وقد اكتسب الرسول الكريم صلى الله عليه واله . أخلاقه ومكارمه من الدعوة  القرآنية ، إذ قال (ص)   {إنما بعثت لأتمم مكارم الأخلاق }</vt:lpstr>
      <vt:lpstr>وقد مدحه الله عز وجل حيث قال  { وانك لعلى خلق عظيم}{وكنتم خير امة أخرجت للناس تأمرون بالمعروف وتنهون عن المنكر وتؤمنون بالله } وقال تعالى { لقد خلقنا الإنسان في أحسن تقويم }  كما وتجسد الأخلاق في دعوة القران الكريم إلى العزة والكرامة وعدم التهاون { ولا تهنوا ولا تحزنوا وانتم الأعلون إن كنتم مؤمنين }  </vt:lpstr>
      <vt:lpstr>وقال الشاعر احمد شوقي                           فان الأمم الأخلاق ما بقيت   فان ذهبت أخلاقهم ذهبوا  وقال أخر                                                  فأدب النفس واستكمل فضائلها    فأنت بالنفس لا بالجسم إنسانُ إن المثل الأعلى للأفراد بصورة عامة والأستاذ بصورة خاصة : هو الشرف والنزاهة والاستعلاء على الهوى والشهوة ، وعرفان الحق والواجب ، والتمسك بأهداف الفضيلة والاندماج في جو روحي خالص بعيداً عن شوائب الروح والتضحية ونكران الذات ، والصدق والإخلاص والأمانة والوفاء والمحبة والتسامح  </vt:lpstr>
      <vt:lpstr>إذ إن الأخلاق هي الركيزة الأساسية في حياة الأمم باعتبارها الوجه الرئيس للسلوك الإنساني والاجتماعي والتربوي نحو التضامن والمساواة والتعايش وما يترتب عليها من قيم ومبادئ .تسهر على تنظيم المجتمع من اجل الاستقرار وان لكل مهنة أخلاقيات ينبغي احترامها والالتزام بها ، ولمهنة التدريس  كغيرها من المهن أخلاقيات نابعة من الدور الفاعل بين عضو هيئة التدريس وطلبته والمجتمع </vt:lpstr>
      <vt:lpstr>PowerPoint Presentation</vt:lpstr>
      <vt:lpstr> أخلاقية مهنة التدريس والتقاليد الجامعية</vt:lpstr>
      <vt:lpstr>بالنفع على أنفسهم ومجتمعهم وخاصة في هذا العصر الذي يتسم بالتقدم العلمي والتكنولوجي والثقافي والانفجار المعرفي الهائل وما يترتب على ذلك </vt:lpstr>
      <vt:lpstr>يمكن تصنيف هذه المهارات في ثلاث محاور هي:1- مهارات التخطيط </vt:lpstr>
      <vt:lpstr>3- مهارات تقويم الدروس: مجالاته ،أنواعه ، وسائله ، كيفية تقييم كل جانب من جوانب شخصية المتعلم </vt:lpstr>
      <vt:lpstr>اذن ليس من المعقول ان نقبل مثل هكذا استاذ في الجامعة ؟ نعم</vt:lpstr>
      <vt:lpstr>ولكن على النقيض من هذا نجد كماً من الاساتذة المبدعين والمتميزين بادائهم </vt:lpstr>
      <vt:lpstr>اركان التعليم الجامعي :</vt:lpstr>
      <vt:lpstr>وقال تعالى ( الذي خلق السماوات والحياة ليبلوكم ايكم احسن عملاً ) تبارك 2</vt:lpstr>
      <vt:lpstr>فدور الاستاذ الجامعي مع طلابه خطير ، ومهمته عظيمة وحساسة ، فقد يكون الاستاذ الجامعي معول هدم كثير من القيم ، كما يمكن ان يكون له دور في التاثير الايجابي البناء </vt:lpstr>
      <vt:lpstr>ويؤكد عدد من الباحثين على ان من الافات ذات الاثر السلبي الداخلي هي اكتفاء الاستاذ بما يحصل عليه سيما بعد حصوله على الدكتوراه وعدم حرصه على متابعة المستجدات العالمية مما يجمد امكاناته العلمية والفكرية والمهنية .</vt:lpstr>
      <vt:lpstr>التدريس :.</vt:lpstr>
      <vt:lpstr>- يعتمد على الاساليب الحديثة في التدريس وكذلك يعتمد على التفاعلية بينه وبين الطلاب حتى يتغلب على الروتين في طريقة اعطاء المحاضرة </vt:lpstr>
      <vt:lpstr>العمل على حل مشكلات الطلبة العلمية والاجتماعية والنفسية مما يكسب احترام الطلاب - </vt:lpstr>
      <vt:lpstr>- الابتسامة عند الدخول للقاعة الدراسية وهي افضل وسيلة ناجحة في تهيئة بيئة فعالة ،</vt:lpstr>
      <vt:lpstr>شكراً لحسن إصغائكم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أخلاقيات مهمة التدريس والتقاليد الجامعية</dc:title>
  <dc:creator>Owner</dc:creator>
  <cp:lastModifiedBy>moon</cp:lastModifiedBy>
  <cp:revision>36</cp:revision>
  <dcterms:created xsi:type="dcterms:W3CDTF">2013-09-06T21:33:10Z</dcterms:created>
  <dcterms:modified xsi:type="dcterms:W3CDTF">2016-09-24T18:55:03Z</dcterms:modified>
</cp:coreProperties>
</file>